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9144000"/>
  <p:notesSz cx="6858000" cy="9144000"/>
  <p:embeddedFontLst>
    <p:embeddedFont>
      <p:font typeface="Caveat"/>
      <p:regular r:id="rId15"/>
      <p:bold r:id="rId16"/>
    </p:embeddedFont>
    <p:embeddedFont>
      <p:font typeface="Playfair Display"/>
      <p:regular r:id="rId17"/>
      <p:bold r:id="rId18"/>
      <p:italic r:id="rId19"/>
      <p:boldItalic r:id="rId20"/>
    </p:embeddedFont>
    <p:embeddedFont>
      <p:font typeface="EB Garamond"/>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25" roundtripDataSignature="AMtx7mjxd86rkqcI/8iu+mfrB3KrCxHGa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layfairDisplay-boldItalic.fntdata"/><Relationship Id="rId22" Type="http://schemas.openxmlformats.org/officeDocument/2006/relationships/font" Target="fonts/EBGaramond-bold.fntdata"/><Relationship Id="rId21" Type="http://schemas.openxmlformats.org/officeDocument/2006/relationships/font" Target="fonts/EBGaramond-regular.fntdata"/><Relationship Id="rId24" Type="http://schemas.openxmlformats.org/officeDocument/2006/relationships/font" Target="fonts/EBGaramond-boldItalic.fntdata"/><Relationship Id="rId23" Type="http://schemas.openxmlformats.org/officeDocument/2006/relationships/font" Target="fonts/EBGaramon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Caveat-regular.fntdata"/><Relationship Id="rId14" Type="http://schemas.openxmlformats.org/officeDocument/2006/relationships/slide" Target="slides/slide9.xml"/><Relationship Id="rId17" Type="http://schemas.openxmlformats.org/officeDocument/2006/relationships/font" Target="fonts/PlayfairDisplay-regular.fntdata"/><Relationship Id="rId16" Type="http://schemas.openxmlformats.org/officeDocument/2006/relationships/font" Target="fonts/Caveat-bold.fntdata"/><Relationship Id="rId19" Type="http://schemas.openxmlformats.org/officeDocument/2006/relationships/font" Target="fonts/PlayfairDisplay-italic.fntdata"/><Relationship Id="rId18" Type="http://schemas.openxmlformats.org/officeDocument/2006/relationships/font" Target="fonts/PlayfairDisplay-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24c68d1dde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4" name="Google Shape;104;g124c68d1dde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4" name="Google Shape;12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4" name="Google Shape;14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2346deb1d4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3" name="Google Shape;153;g12346deb1d4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2346deb1d4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2" name="Google Shape;162;g12346deb1d4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1" name="Google Shape;17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0" name="Google Shape;18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6" name="Google Shape;18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11" name="Shape 11"/>
        <p:cNvGrpSpPr/>
        <p:nvPr/>
      </p:nvGrpSpPr>
      <p:grpSpPr>
        <a:xfrm>
          <a:off x="0" y="0"/>
          <a:ext cx="0" cy="0"/>
          <a:chOff x="0" y="0"/>
          <a:chExt cx="0" cy="0"/>
        </a:xfrm>
      </p:grpSpPr>
      <p:sp>
        <p:nvSpPr>
          <p:cNvPr id="12" name="Google Shape;12;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4" name="Google Shape;14;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68" name="Shape 68"/>
        <p:cNvGrpSpPr/>
        <p:nvPr/>
      </p:nvGrpSpPr>
      <p:grpSpPr>
        <a:xfrm>
          <a:off x="0" y="0"/>
          <a:ext cx="0" cy="0"/>
          <a:chOff x="0" y="0"/>
          <a:chExt cx="0" cy="0"/>
        </a:xfrm>
      </p:grpSpPr>
      <p:sp>
        <p:nvSpPr>
          <p:cNvPr id="69" name="Google Shape;69;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2"/>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verticale e testo" type="vertTitleAndTx">
  <p:cSld name="VERTICAL_TITLE_AND_VERTICAL_TEXT">
    <p:spTree>
      <p:nvGrpSpPr>
        <p:cNvPr id="74" name="Shape 74"/>
        <p:cNvGrpSpPr/>
        <p:nvPr/>
      </p:nvGrpSpPr>
      <p:grpSpPr>
        <a:xfrm>
          <a:off x="0" y="0"/>
          <a:ext cx="0" cy="0"/>
          <a:chOff x="0" y="0"/>
          <a:chExt cx="0" cy="0"/>
        </a:xfrm>
      </p:grpSpPr>
      <p:sp>
        <p:nvSpPr>
          <p:cNvPr id="75" name="Google Shape;75;p23"/>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3"/>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17" name="Shape 17"/>
        <p:cNvGrpSpPr/>
        <p:nvPr/>
      </p:nvGrpSpPr>
      <p:grpSpPr>
        <a:xfrm>
          <a:off x="0" y="0"/>
          <a:ext cx="0" cy="0"/>
          <a:chOff x="0" y="0"/>
          <a:chExt cx="0" cy="0"/>
        </a:xfrm>
      </p:grpSpPr>
      <p:sp>
        <p:nvSpPr>
          <p:cNvPr id="18" name="Google Shape;18;p1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0" name="Google Shape;20;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23" name="Shape 23"/>
        <p:cNvGrpSpPr/>
        <p:nvPr/>
      </p:nvGrpSpPr>
      <p:grpSpPr>
        <a:xfrm>
          <a:off x="0" y="0"/>
          <a:ext cx="0" cy="0"/>
          <a:chOff x="0" y="0"/>
          <a:chExt cx="0" cy="0"/>
        </a:xfrm>
      </p:grpSpPr>
      <p:sp>
        <p:nvSpPr>
          <p:cNvPr id="24" name="Google Shape;24;p1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26" name="Google Shape;26;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2" type="twoObj">
  <p:cSld name="TWO_OBJECTS">
    <p:spTree>
      <p:nvGrpSpPr>
        <p:cNvPr id="29" name="Shape 29"/>
        <p:cNvGrpSpPr/>
        <p:nvPr/>
      </p:nvGrpSpPr>
      <p:grpSpPr>
        <a:xfrm>
          <a:off x="0" y="0"/>
          <a:ext cx="0" cy="0"/>
          <a:chOff x="0" y="0"/>
          <a:chExt cx="0" cy="0"/>
        </a:xfrm>
      </p:grpSpPr>
      <p:sp>
        <p:nvSpPr>
          <p:cNvPr id="30" name="Google Shape;30;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2" name="Google Shape;32;p1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3" name="Google Shape;33;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36" name="Shape 36"/>
        <p:cNvGrpSpPr/>
        <p:nvPr/>
      </p:nvGrpSpPr>
      <p:grpSpPr>
        <a:xfrm>
          <a:off x="0" y="0"/>
          <a:ext cx="0" cy="0"/>
          <a:chOff x="0" y="0"/>
          <a:chExt cx="0" cy="0"/>
        </a:xfrm>
      </p:grpSpPr>
      <p:sp>
        <p:nvSpPr>
          <p:cNvPr id="37" name="Google Shape;37;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9" name="Google Shape;39;p1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0" name="Google Shape;40;p1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1" name="Google Shape;41;p1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2" name="Google Shape;42;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45" name="Shape 45"/>
        <p:cNvGrpSpPr/>
        <p:nvPr/>
      </p:nvGrpSpPr>
      <p:grpSpPr>
        <a:xfrm>
          <a:off x="0" y="0"/>
          <a:ext cx="0" cy="0"/>
          <a:chOff x="0" y="0"/>
          <a:chExt cx="0" cy="0"/>
        </a:xfrm>
      </p:grpSpPr>
      <p:sp>
        <p:nvSpPr>
          <p:cNvPr id="46" name="Google Shape;46;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o" type="blank">
  <p:cSld name="BLANK">
    <p:spTree>
      <p:nvGrpSpPr>
        <p:cNvPr id="50" name="Shape 50"/>
        <p:cNvGrpSpPr/>
        <p:nvPr/>
      </p:nvGrpSpPr>
      <p:grpSpPr>
        <a:xfrm>
          <a:off x="0" y="0"/>
          <a:ext cx="0" cy="0"/>
          <a:chOff x="0" y="0"/>
          <a:chExt cx="0" cy="0"/>
        </a:xfrm>
      </p:grpSpPr>
      <p:sp>
        <p:nvSpPr>
          <p:cNvPr id="51" name="Google Shape;51;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54" name="Shape 54"/>
        <p:cNvGrpSpPr/>
        <p:nvPr/>
      </p:nvGrpSpPr>
      <p:grpSpPr>
        <a:xfrm>
          <a:off x="0" y="0"/>
          <a:ext cx="0" cy="0"/>
          <a:chOff x="0" y="0"/>
          <a:chExt cx="0" cy="0"/>
        </a:xfrm>
      </p:grpSpPr>
      <p:sp>
        <p:nvSpPr>
          <p:cNvPr id="55" name="Google Shape;55;p2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2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61" name="Shape 61"/>
        <p:cNvGrpSpPr/>
        <p:nvPr/>
      </p:nvGrpSpPr>
      <p:grpSpPr>
        <a:xfrm>
          <a:off x="0" y="0"/>
          <a:ext cx="0" cy="0"/>
          <a:chOff x="0" y="0"/>
          <a:chExt cx="0" cy="0"/>
        </a:xfrm>
      </p:grpSpPr>
      <p:sp>
        <p:nvSpPr>
          <p:cNvPr id="62" name="Google Shape;62;p2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1"/>
          <p:cNvSpPr/>
          <p:nvPr>
            <p:ph idx="2" type="pic"/>
          </p:nvPr>
        </p:nvSpPr>
        <p:spPr>
          <a:xfrm>
            <a:off x="1792288" y="612775"/>
            <a:ext cx="5486400" cy="4114800"/>
          </a:xfrm>
          <a:prstGeom prst="rect">
            <a:avLst/>
          </a:prstGeom>
          <a:noFill/>
          <a:ln>
            <a:noFill/>
          </a:ln>
        </p:spPr>
      </p:sp>
      <p:sp>
        <p:nvSpPr>
          <p:cNvPr id="64" name="Google Shape;64;p2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hyperlink" Target="https://holisticfungi.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sp>
        <p:nvSpPr>
          <p:cNvPr id="84" name="Google Shape;84;p1"/>
          <p:cNvSpPr/>
          <p:nvPr/>
        </p:nvSpPr>
        <p:spPr>
          <a:xfrm>
            <a:off x="0" y="0"/>
            <a:ext cx="9141711"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p:nvPr/>
        </p:nvSpPr>
        <p:spPr>
          <a:xfrm>
            <a:off x="38" y="648500"/>
            <a:ext cx="9141600"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86" name="Google Shape;86;p1"/>
          <p:cNvGrpSpPr/>
          <p:nvPr/>
        </p:nvGrpSpPr>
        <p:grpSpPr>
          <a:xfrm>
            <a:off x="0" y="12929"/>
            <a:ext cx="9141714" cy="3490956"/>
            <a:chOff x="651279" y="598259"/>
            <a:chExt cx="10889442" cy="5680742"/>
          </a:xfrm>
        </p:grpSpPr>
        <p:sp>
          <p:nvSpPr>
            <p:cNvPr id="87" name="Google Shape;87;p1"/>
            <p:cNvSpPr/>
            <p:nvPr/>
          </p:nvSpPr>
          <p:spPr>
            <a:xfrm>
              <a:off x="651279" y="598259"/>
              <a:ext cx="10889442" cy="56807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8" name="Google Shape;88;p1"/>
            <p:cNvSpPr/>
            <p:nvPr/>
          </p:nvSpPr>
          <p:spPr>
            <a:xfrm>
              <a:off x="651279" y="598259"/>
              <a:ext cx="10889442" cy="5680742"/>
            </a:xfrm>
            <a:prstGeom prst="rect">
              <a:avLst/>
            </a:prstGeom>
            <a:solidFill>
              <a:schemeClr val="accent6">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pic>
        <p:nvPicPr>
          <p:cNvPr descr="8.png" id="89" name="Google Shape;89;p1"/>
          <p:cNvPicPr preferRelativeResize="0"/>
          <p:nvPr/>
        </p:nvPicPr>
        <p:blipFill rotWithShape="1">
          <a:blip r:embed="rId3">
            <a:alphaModFix/>
          </a:blip>
          <a:srcRect b="0" l="0" r="0" t="0"/>
          <a:stretch/>
        </p:blipFill>
        <p:spPr>
          <a:xfrm>
            <a:off x="5597074" y="5948549"/>
            <a:ext cx="767655" cy="767655"/>
          </a:xfrm>
          <a:prstGeom prst="rect">
            <a:avLst/>
          </a:prstGeom>
          <a:noFill/>
          <a:ln>
            <a:noFill/>
          </a:ln>
        </p:spPr>
      </p:pic>
      <p:grpSp>
        <p:nvGrpSpPr>
          <p:cNvPr id="90" name="Google Shape;90;p1"/>
          <p:cNvGrpSpPr/>
          <p:nvPr/>
        </p:nvGrpSpPr>
        <p:grpSpPr>
          <a:xfrm>
            <a:off x="5031743" y="115250"/>
            <a:ext cx="9141714" cy="6858000"/>
            <a:chOff x="0" y="0"/>
            <a:chExt cx="12188952" cy="6858000"/>
          </a:xfrm>
        </p:grpSpPr>
        <p:sp>
          <p:nvSpPr>
            <p:cNvPr id="91" name="Google Shape;91;p1"/>
            <p:cNvSpPr/>
            <p:nvPr/>
          </p:nvSpPr>
          <p:spPr>
            <a:xfrm>
              <a:off x="26122" y="6015669"/>
              <a:ext cx="2605762" cy="842331"/>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2" name="Google Shape;92;p1"/>
            <p:cNvSpPr/>
            <p:nvPr/>
          </p:nvSpPr>
          <p:spPr>
            <a:xfrm>
              <a:off x="655184" y="5798001"/>
              <a:ext cx="2485581" cy="1059999"/>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3" name="Google Shape;93;p1"/>
            <p:cNvSpPr/>
            <p:nvPr/>
          </p:nvSpPr>
          <p:spPr>
            <a:xfrm>
              <a:off x="3474720" y="0"/>
              <a:ext cx="6177282" cy="1778750"/>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4" name="Google Shape;94;p1"/>
            <p:cNvSpPr/>
            <p:nvPr/>
          </p:nvSpPr>
          <p:spPr>
            <a:xfrm>
              <a:off x="0" y="2390523"/>
              <a:ext cx="611491" cy="1421482"/>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5" name="Google Shape;95;p1"/>
            <p:cNvSpPr/>
            <p:nvPr/>
          </p:nvSpPr>
          <p:spPr>
            <a:xfrm>
              <a:off x="3792772" y="0"/>
              <a:ext cx="2423863" cy="1343767"/>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6" name="Google Shape;96;p1"/>
            <p:cNvSpPr/>
            <p:nvPr/>
          </p:nvSpPr>
          <p:spPr>
            <a:xfrm>
              <a:off x="10946850" y="0"/>
              <a:ext cx="1242102" cy="2620884"/>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 name="Google Shape;97;p1"/>
            <p:cNvSpPr/>
            <p:nvPr/>
          </p:nvSpPr>
          <p:spPr>
            <a:xfrm>
              <a:off x="0" y="0"/>
              <a:ext cx="1577788" cy="98014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98" name="Google Shape;98;p1"/>
          <p:cNvSpPr txBox="1"/>
          <p:nvPr>
            <p:ph type="title"/>
          </p:nvPr>
        </p:nvSpPr>
        <p:spPr>
          <a:xfrm>
            <a:off x="519675" y="336375"/>
            <a:ext cx="8314500" cy="413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990"/>
              <a:buFont typeface="Arial"/>
              <a:buNone/>
            </a:pPr>
            <a:r>
              <a:rPr lang="en-US" sz="1280">
                <a:solidFill>
                  <a:schemeClr val="lt1"/>
                </a:solidFill>
              </a:rPr>
              <a:t>LEARNING VILLAGES: CITIZENSHIP, ENTREPRENEURSHIP, HERITAGE &amp;  EDUCATION FOR RURAL SUSTAINABLE DEVELOPMENT (2020-1-ES01-KA227-ADU-096064)</a:t>
            </a:r>
            <a:endParaRPr sz="1280">
              <a:solidFill>
                <a:schemeClr val="lt1"/>
              </a:solidFill>
            </a:endParaRPr>
          </a:p>
          <a:p>
            <a:pPr indent="0" lvl="0" marL="0" rtl="0" algn="l">
              <a:lnSpc>
                <a:spcPct val="100000"/>
              </a:lnSpc>
              <a:spcBef>
                <a:spcPts val="0"/>
              </a:spcBef>
              <a:spcAft>
                <a:spcPts val="0"/>
              </a:spcAft>
              <a:buClr>
                <a:schemeClr val="dk1"/>
              </a:buClr>
              <a:buSzPts val="3780"/>
              <a:buFont typeface="Calibri"/>
              <a:buNone/>
            </a:pPr>
            <a:r>
              <a:t/>
            </a:r>
            <a:endParaRPr sz="1280">
              <a:solidFill>
                <a:schemeClr val="lt1"/>
              </a:solidFill>
            </a:endParaRPr>
          </a:p>
        </p:txBody>
      </p:sp>
      <p:pic>
        <p:nvPicPr>
          <p:cNvPr descr="Text&#10;&#10;Description automatically generated" id="99" name="Google Shape;99;p1"/>
          <p:cNvPicPr preferRelativeResize="0"/>
          <p:nvPr>
            <p:ph idx="1" type="body"/>
          </p:nvPr>
        </p:nvPicPr>
        <p:blipFill rotWithShape="1">
          <a:blip r:embed="rId4">
            <a:alphaModFix/>
          </a:blip>
          <a:srcRect b="0" l="0" r="0" t="0"/>
          <a:stretch/>
        </p:blipFill>
        <p:spPr>
          <a:xfrm>
            <a:off x="6618803" y="6156676"/>
            <a:ext cx="1932780" cy="413358"/>
          </a:xfrm>
          <a:prstGeom prst="rect">
            <a:avLst/>
          </a:prstGeom>
          <a:noFill/>
          <a:ln>
            <a:noFill/>
          </a:ln>
        </p:spPr>
      </p:pic>
      <p:sp>
        <p:nvSpPr>
          <p:cNvPr id="100" name="Google Shape;100;p1"/>
          <p:cNvSpPr txBox="1"/>
          <p:nvPr/>
        </p:nvSpPr>
        <p:spPr>
          <a:xfrm>
            <a:off x="459761" y="5994165"/>
            <a:ext cx="4572000"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chemeClr val="dk1"/>
                </a:solidFill>
                <a:latin typeface="Arial"/>
                <a:ea typeface="Arial"/>
                <a:cs typeface="Arial"/>
                <a:sym typeface="Aria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br>
              <a:rPr b="0" i="0" lang="en-US" sz="800" u="none" cap="none" strike="noStrike">
                <a:solidFill>
                  <a:schemeClr val="dk1"/>
                </a:solidFill>
                <a:latin typeface="Calibri"/>
                <a:ea typeface="Calibri"/>
                <a:cs typeface="Calibri"/>
                <a:sym typeface="Calibri"/>
              </a:rPr>
            </a:br>
            <a:r>
              <a:rPr b="0" i="0" lang="en-US" sz="800" u="none" cap="none" strike="noStrike">
                <a:solidFill>
                  <a:schemeClr val="dk1"/>
                </a:solidFill>
                <a:latin typeface="Arial"/>
                <a:ea typeface="Arial"/>
                <a:cs typeface="Arial"/>
                <a:sym typeface="Arial"/>
              </a:rPr>
              <a:t>2020-1-ES01-KA227-ADU-096064</a:t>
            </a:r>
            <a:endParaRPr b="0" i="0" sz="800" u="none" cap="none" strike="noStrike">
              <a:solidFill>
                <a:schemeClr val="dk1"/>
              </a:solidFill>
              <a:latin typeface="Calibri"/>
              <a:ea typeface="Calibri"/>
              <a:cs typeface="Calibri"/>
              <a:sym typeface="Calibri"/>
            </a:endParaRPr>
          </a:p>
        </p:txBody>
      </p:sp>
      <p:sp>
        <p:nvSpPr>
          <p:cNvPr id="101" name="Google Shape;101;p1"/>
          <p:cNvSpPr txBox="1"/>
          <p:nvPr>
            <p:ph type="title"/>
          </p:nvPr>
        </p:nvSpPr>
        <p:spPr>
          <a:xfrm>
            <a:off x="519675" y="3870800"/>
            <a:ext cx="8314500" cy="413400"/>
          </a:xfrm>
          <a:prstGeom prst="rect">
            <a:avLst/>
          </a:prstGeom>
          <a:noFill/>
          <a:ln>
            <a:noFill/>
          </a:ln>
          <a:effectLst>
            <a:outerShdw blurRad="57150" rotWithShape="0" algn="bl" dir="5400000" dist="19050">
              <a:srgbClr val="000000">
                <a:alpha val="50000"/>
              </a:srgbClr>
            </a:outerShdw>
            <a:reflection blurRad="0" dir="5400000" dist="38100" endA="0" endPos="30000" fadeDir="5400012" kx="0" rotWithShape="0" algn="bl" stPos="0" sy="-100000" ky="0"/>
          </a:effectLst>
        </p:spPr>
        <p:txBody>
          <a:bodyPr anchorCtr="0" anchor="b"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b="1" sz="2500">
              <a:solidFill>
                <a:srgbClr val="FFFFFF"/>
              </a:solidFill>
              <a:latin typeface="EB Garamond"/>
              <a:ea typeface="EB Garamond"/>
              <a:cs typeface="EB Garamond"/>
              <a:sym typeface="EB Garamond"/>
            </a:endParaRPr>
          </a:p>
          <a:p>
            <a:pPr indent="0" lvl="0" marL="0" rtl="0" algn="ctr">
              <a:lnSpc>
                <a:spcPct val="115000"/>
              </a:lnSpc>
              <a:spcBef>
                <a:spcPts val="0"/>
              </a:spcBef>
              <a:spcAft>
                <a:spcPts val="0"/>
              </a:spcAft>
              <a:buClr>
                <a:schemeClr val="dk1"/>
              </a:buClr>
              <a:buSzPts val="1100"/>
              <a:buFont typeface="Arial"/>
              <a:buNone/>
            </a:pPr>
            <a:r>
              <a:t/>
            </a:r>
            <a:endParaRPr b="1" sz="2100">
              <a:solidFill>
                <a:srgbClr val="FFFFFF"/>
              </a:solidFill>
              <a:latin typeface="EB Garamond"/>
              <a:ea typeface="EB Garamond"/>
              <a:cs typeface="EB Garamond"/>
              <a:sym typeface="EB Garamond"/>
            </a:endParaRPr>
          </a:p>
          <a:p>
            <a:pPr indent="0" lvl="0" marL="0" rtl="0" algn="ctr">
              <a:lnSpc>
                <a:spcPct val="115000"/>
              </a:lnSpc>
              <a:spcBef>
                <a:spcPts val="0"/>
              </a:spcBef>
              <a:spcAft>
                <a:spcPts val="0"/>
              </a:spcAft>
              <a:buClr>
                <a:schemeClr val="dk1"/>
              </a:buClr>
              <a:buSzPts val="1100"/>
              <a:buFont typeface="Arial"/>
              <a:buNone/>
            </a:pPr>
            <a:r>
              <a:t/>
            </a:r>
            <a:endParaRPr b="1" sz="2100">
              <a:solidFill>
                <a:srgbClr val="FFFFFF"/>
              </a:solidFill>
              <a:latin typeface="EB Garamond"/>
              <a:ea typeface="EB Garamond"/>
              <a:cs typeface="EB Garamond"/>
              <a:sym typeface="EB Garamond"/>
            </a:endParaRPr>
          </a:p>
          <a:p>
            <a:pPr indent="0" lvl="0" marL="0" rtl="0" algn="ctr">
              <a:lnSpc>
                <a:spcPct val="115000"/>
              </a:lnSpc>
              <a:spcBef>
                <a:spcPts val="0"/>
              </a:spcBef>
              <a:spcAft>
                <a:spcPts val="0"/>
              </a:spcAft>
              <a:buClr>
                <a:schemeClr val="dk1"/>
              </a:buClr>
              <a:buSzPts val="1100"/>
              <a:buFont typeface="Arial"/>
              <a:buNone/>
            </a:pPr>
            <a:r>
              <a:t/>
            </a:r>
            <a:endParaRPr b="1" sz="2100">
              <a:solidFill>
                <a:srgbClr val="FFFFFF"/>
              </a:solidFill>
              <a:latin typeface="EB Garamond"/>
              <a:ea typeface="EB Garamond"/>
              <a:cs typeface="EB Garamond"/>
              <a:sym typeface="EB Garamond"/>
            </a:endParaRPr>
          </a:p>
          <a:p>
            <a:pPr indent="0" lvl="0" marL="0" rtl="0" algn="ctr">
              <a:lnSpc>
                <a:spcPct val="115000"/>
              </a:lnSpc>
              <a:spcBef>
                <a:spcPts val="0"/>
              </a:spcBef>
              <a:spcAft>
                <a:spcPts val="0"/>
              </a:spcAft>
              <a:buClr>
                <a:schemeClr val="dk1"/>
              </a:buClr>
              <a:buSzPts val="1100"/>
              <a:buFont typeface="Arial"/>
              <a:buNone/>
            </a:pPr>
            <a:r>
              <a:t/>
            </a:r>
            <a:endParaRPr b="1" sz="2100">
              <a:solidFill>
                <a:srgbClr val="FFFFFF"/>
              </a:solidFill>
              <a:latin typeface="EB Garamond"/>
              <a:ea typeface="EB Garamond"/>
              <a:cs typeface="EB Garamond"/>
              <a:sym typeface="EB Garamond"/>
            </a:endParaRPr>
          </a:p>
          <a:p>
            <a:pPr indent="0" lvl="0" marL="0" rtl="0" algn="ctr">
              <a:lnSpc>
                <a:spcPct val="115000"/>
              </a:lnSpc>
              <a:spcBef>
                <a:spcPts val="0"/>
              </a:spcBef>
              <a:spcAft>
                <a:spcPts val="0"/>
              </a:spcAft>
              <a:buClr>
                <a:schemeClr val="dk1"/>
              </a:buClr>
              <a:buSzPts val="1100"/>
              <a:buFont typeface="Arial"/>
              <a:buNone/>
            </a:pPr>
            <a:r>
              <a:t/>
            </a:r>
            <a:endParaRPr b="1" sz="2100">
              <a:solidFill>
                <a:srgbClr val="FFFFFF"/>
              </a:solidFill>
              <a:latin typeface="EB Garamond"/>
              <a:ea typeface="EB Garamond"/>
              <a:cs typeface="EB Garamond"/>
              <a:sym typeface="EB Garamond"/>
            </a:endParaRPr>
          </a:p>
          <a:p>
            <a:pPr indent="0" lvl="0" marL="0" rtl="0" algn="ctr">
              <a:lnSpc>
                <a:spcPct val="115000"/>
              </a:lnSpc>
              <a:spcBef>
                <a:spcPts val="0"/>
              </a:spcBef>
              <a:spcAft>
                <a:spcPts val="0"/>
              </a:spcAft>
              <a:buClr>
                <a:schemeClr val="dk1"/>
              </a:buClr>
              <a:buSzPts val="1100"/>
              <a:buFont typeface="Arial"/>
              <a:buNone/>
            </a:pPr>
            <a:r>
              <a:t/>
            </a:r>
            <a:endParaRPr b="1" sz="2100">
              <a:solidFill>
                <a:srgbClr val="FFFFFF"/>
              </a:solidFill>
              <a:latin typeface="EB Garamond"/>
              <a:ea typeface="EB Garamond"/>
              <a:cs typeface="EB Garamond"/>
              <a:sym typeface="EB Garamond"/>
            </a:endParaRPr>
          </a:p>
          <a:p>
            <a:pPr indent="0" lvl="0" marL="0" rtl="0" algn="ctr">
              <a:lnSpc>
                <a:spcPct val="115000"/>
              </a:lnSpc>
              <a:spcBef>
                <a:spcPts val="0"/>
              </a:spcBef>
              <a:spcAft>
                <a:spcPts val="0"/>
              </a:spcAft>
              <a:buClr>
                <a:schemeClr val="dk1"/>
              </a:buClr>
              <a:buSzPts val="1100"/>
              <a:buFont typeface="Arial"/>
              <a:buNone/>
            </a:pPr>
            <a:r>
              <a:t/>
            </a:r>
            <a:endParaRPr b="1" sz="2100">
              <a:solidFill>
                <a:srgbClr val="FFFFFF"/>
              </a:solidFill>
              <a:latin typeface="EB Garamond"/>
              <a:ea typeface="EB Garamond"/>
              <a:cs typeface="EB Garamond"/>
              <a:sym typeface="EB Garamond"/>
            </a:endParaRPr>
          </a:p>
          <a:p>
            <a:pPr indent="0" lvl="0" marL="0" rtl="0" algn="ctr">
              <a:lnSpc>
                <a:spcPct val="115000"/>
              </a:lnSpc>
              <a:spcBef>
                <a:spcPts val="0"/>
              </a:spcBef>
              <a:spcAft>
                <a:spcPts val="0"/>
              </a:spcAft>
              <a:buClr>
                <a:schemeClr val="dk1"/>
              </a:buClr>
              <a:buSzPts val="1100"/>
              <a:buFont typeface="Arial"/>
              <a:buNone/>
            </a:pPr>
            <a:r>
              <a:t/>
            </a:r>
            <a:endParaRPr b="1" sz="2100">
              <a:solidFill>
                <a:srgbClr val="FFFFFF"/>
              </a:solidFill>
              <a:latin typeface="EB Garamond"/>
              <a:ea typeface="EB Garamond"/>
              <a:cs typeface="EB Garamond"/>
              <a:sym typeface="EB Garamond"/>
            </a:endParaRPr>
          </a:p>
          <a:p>
            <a:pPr indent="0" lvl="0" marL="0" rtl="0" algn="ctr">
              <a:lnSpc>
                <a:spcPct val="115000"/>
              </a:lnSpc>
              <a:spcBef>
                <a:spcPts val="0"/>
              </a:spcBef>
              <a:spcAft>
                <a:spcPts val="0"/>
              </a:spcAft>
              <a:buClr>
                <a:schemeClr val="dk1"/>
              </a:buClr>
              <a:buSzPts val="1100"/>
              <a:buFont typeface="Arial"/>
              <a:buNone/>
            </a:pPr>
            <a:r>
              <a:t/>
            </a:r>
            <a:endParaRPr b="1" sz="2100">
              <a:solidFill>
                <a:srgbClr val="FFFFFF"/>
              </a:solidFill>
              <a:latin typeface="EB Garamond"/>
              <a:ea typeface="EB Garamond"/>
              <a:cs typeface="EB Garamond"/>
              <a:sym typeface="EB Garamond"/>
            </a:endParaRPr>
          </a:p>
          <a:p>
            <a:pPr indent="0" lvl="0" marL="0" rtl="0" algn="ctr">
              <a:lnSpc>
                <a:spcPct val="115000"/>
              </a:lnSpc>
              <a:spcBef>
                <a:spcPts val="0"/>
              </a:spcBef>
              <a:spcAft>
                <a:spcPts val="0"/>
              </a:spcAft>
              <a:buClr>
                <a:schemeClr val="dk1"/>
              </a:buClr>
              <a:buSzPts val="1100"/>
              <a:buFont typeface="Arial"/>
              <a:buNone/>
            </a:pPr>
            <a:r>
              <a:t/>
            </a:r>
            <a:endParaRPr b="1" sz="2100">
              <a:solidFill>
                <a:srgbClr val="FFFFFF"/>
              </a:solidFill>
              <a:latin typeface="EB Garamond"/>
              <a:ea typeface="EB Garamond"/>
              <a:cs typeface="EB Garamond"/>
              <a:sym typeface="EB Garamond"/>
            </a:endParaRPr>
          </a:p>
          <a:p>
            <a:pPr indent="0" lvl="0" marL="0" rtl="0" algn="ctr">
              <a:lnSpc>
                <a:spcPct val="115000"/>
              </a:lnSpc>
              <a:spcBef>
                <a:spcPts val="0"/>
              </a:spcBef>
              <a:spcAft>
                <a:spcPts val="0"/>
              </a:spcAft>
              <a:buClr>
                <a:schemeClr val="dk1"/>
              </a:buClr>
              <a:buSzPts val="1100"/>
              <a:buFont typeface="Arial"/>
              <a:buNone/>
            </a:pPr>
            <a:r>
              <a:t/>
            </a:r>
            <a:endParaRPr b="1" sz="2100">
              <a:solidFill>
                <a:srgbClr val="FFFFFF"/>
              </a:solidFill>
              <a:latin typeface="EB Garamond"/>
              <a:ea typeface="EB Garamond"/>
              <a:cs typeface="EB Garamond"/>
              <a:sym typeface="EB Garamond"/>
            </a:endParaRPr>
          </a:p>
          <a:p>
            <a:pPr indent="0" lvl="0" marL="0" rtl="0" algn="ctr">
              <a:lnSpc>
                <a:spcPct val="115000"/>
              </a:lnSpc>
              <a:spcBef>
                <a:spcPts val="0"/>
              </a:spcBef>
              <a:spcAft>
                <a:spcPts val="0"/>
              </a:spcAft>
              <a:buClr>
                <a:schemeClr val="dk1"/>
              </a:buClr>
              <a:buSzPts val="1100"/>
              <a:buFont typeface="Arial"/>
              <a:buNone/>
            </a:pPr>
            <a:r>
              <a:t/>
            </a:r>
            <a:endParaRPr b="1" sz="2100">
              <a:solidFill>
                <a:srgbClr val="FFFFFF"/>
              </a:solidFill>
              <a:latin typeface="EB Garamond"/>
              <a:ea typeface="EB Garamond"/>
              <a:cs typeface="EB Garamond"/>
              <a:sym typeface="EB Garamond"/>
            </a:endParaRPr>
          </a:p>
          <a:p>
            <a:pPr indent="0" lvl="0" marL="0" rtl="0" algn="ctr">
              <a:lnSpc>
                <a:spcPct val="115000"/>
              </a:lnSpc>
              <a:spcBef>
                <a:spcPts val="0"/>
              </a:spcBef>
              <a:spcAft>
                <a:spcPts val="0"/>
              </a:spcAft>
              <a:buClr>
                <a:schemeClr val="dk1"/>
              </a:buClr>
              <a:buSzPts val="1100"/>
              <a:buFont typeface="Arial"/>
              <a:buNone/>
            </a:pPr>
            <a:r>
              <a:t/>
            </a:r>
            <a:endParaRPr b="1" sz="2100">
              <a:solidFill>
                <a:srgbClr val="FFFFFF"/>
              </a:solidFill>
              <a:latin typeface="EB Garamond"/>
              <a:ea typeface="EB Garamond"/>
              <a:cs typeface="EB Garamond"/>
              <a:sym typeface="EB Garamond"/>
            </a:endParaRPr>
          </a:p>
          <a:p>
            <a:pPr indent="0" lvl="0" marL="0" rtl="0" algn="ctr">
              <a:lnSpc>
                <a:spcPct val="115000"/>
              </a:lnSpc>
              <a:spcBef>
                <a:spcPts val="0"/>
              </a:spcBef>
              <a:spcAft>
                <a:spcPts val="0"/>
              </a:spcAft>
              <a:buClr>
                <a:schemeClr val="dk1"/>
              </a:buClr>
              <a:buSzPts val="1100"/>
              <a:buFont typeface="Arial"/>
              <a:buNone/>
            </a:pPr>
            <a:r>
              <a:t/>
            </a:r>
            <a:endParaRPr b="1" sz="2100">
              <a:solidFill>
                <a:srgbClr val="FFFFFF"/>
              </a:solidFill>
              <a:latin typeface="EB Garamond"/>
              <a:ea typeface="EB Garamond"/>
              <a:cs typeface="EB Garamond"/>
              <a:sym typeface="EB Garamond"/>
            </a:endParaRPr>
          </a:p>
          <a:p>
            <a:pPr indent="0" lvl="0" marL="0" rtl="0" algn="ctr">
              <a:lnSpc>
                <a:spcPct val="115000"/>
              </a:lnSpc>
              <a:spcBef>
                <a:spcPts val="0"/>
              </a:spcBef>
              <a:spcAft>
                <a:spcPts val="0"/>
              </a:spcAft>
              <a:buClr>
                <a:schemeClr val="dk1"/>
              </a:buClr>
              <a:buSzPts val="1100"/>
              <a:buFont typeface="Arial"/>
              <a:buNone/>
            </a:pPr>
            <a:r>
              <a:t/>
            </a:r>
            <a:endParaRPr b="1" sz="2100">
              <a:solidFill>
                <a:srgbClr val="FFFFFF"/>
              </a:solidFill>
              <a:latin typeface="EB Garamond"/>
              <a:ea typeface="EB Garamond"/>
              <a:cs typeface="EB Garamond"/>
              <a:sym typeface="EB Garamond"/>
            </a:endParaRPr>
          </a:p>
          <a:p>
            <a:pPr indent="0" lvl="0" marL="0" rtl="0" algn="ctr">
              <a:lnSpc>
                <a:spcPct val="115000"/>
              </a:lnSpc>
              <a:spcBef>
                <a:spcPts val="0"/>
              </a:spcBef>
              <a:spcAft>
                <a:spcPts val="0"/>
              </a:spcAft>
              <a:buClr>
                <a:schemeClr val="dk1"/>
              </a:buClr>
              <a:buSzPts val="1100"/>
              <a:buFont typeface="Arial"/>
              <a:buNone/>
            </a:pPr>
            <a:r>
              <a:t/>
            </a:r>
            <a:endParaRPr b="1" sz="2100">
              <a:solidFill>
                <a:srgbClr val="FFFFFF"/>
              </a:solidFill>
              <a:latin typeface="EB Garamond"/>
              <a:ea typeface="EB Garamond"/>
              <a:cs typeface="EB Garamond"/>
              <a:sym typeface="EB Garamond"/>
            </a:endParaRPr>
          </a:p>
          <a:p>
            <a:pPr indent="0" lvl="0" marL="0" rtl="0" algn="ctr">
              <a:lnSpc>
                <a:spcPct val="115000"/>
              </a:lnSpc>
              <a:spcBef>
                <a:spcPts val="0"/>
              </a:spcBef>
              <a:spcAft>
                <a:spcPts val="0"/>
              </a:spcAft>
              <a:buClr>
                <a:schemeClr val="dk1"/>
              </a:buClr>
              <a:buSzPts val="1100"/>
              <a:buFont typeface="Arial"/>
              <a:buNone/>
            </a:pPr>
            <a:r>
              <a:t/>
            </a:r>
            <a:endParaRPr b="1" sz="2100">
              <a:solidFill>
                <a:srgbClr val="FFFFFF"/>
              </a:solidFill>
              <a:latin typeface="EB Garamond"/>
              <a:ea typeface="EB Garamond"/>
              <a:cs typeface="EB Garamond"/>
              <a:sym typeface="EB Garamond"/>
            </a:endParaRPr>
          </a:p>
          <a:p>
            <a:pPr indent="0" lvl="0" marL="0" rtl="0" algn="ctr">
              <a:lnSpc>
                <a:spcPct val="115000"/>
              </a:lnSpc>
              <a:spcBef>
                <a:spcPts val="0"/>
              </a:spcBef>
              <a:spcAft>
                <a:spcPts val="0"/>
              </a:spcAft>
              <a:buClr>
                <a:schemeClr val="dk1"/>
              </a:buClr>
              <a:buSzPts val="1100"/>
              <a:buFont typeface="Arial"/>
              <a:buNone/>
            </a:pPr>
            <a:r>
              <a:t/>
            </a:r>
            <a:endParaRPr b="1" sz="2100">
              <a:solidFill>
                <a:srgbClr val="FFFFFF"/>
              </a:solidFill>
              <a:latin typeface="EB Garamond"/>
              <a:ea typeface="EB Garamond"/>
              <a:cs typeface="EB Garamond"/>
              <a:sym typeface="EB Garamond"/>
            </a:endParaRPr>
          </a:p>
          <a:p>
            <a:pPr indent="0" lvl="0" marL="0" rtl="0" algn="ctr">
              <a:lnSpc>
                <a:spcPct val="115000"/>
              </a:lnSpc>
              <a:spcBef>
                <a:spcPts val="0"/>
              </a:spcBef>
              <a:spcAft>
                <a:spcPts val="0"/>
              </a:spcAft>
              <a:buClr>
                <a:schemeClr val="dk1"/>
              </a:buClr>
              <a:buSzPts val="1100"/>
              <a:buFont typeface="Arial"/>
              <a:buNone/>
            </a:pPr>
            <a:r>
              <a:t/>
            </a:r>
            <a:endParaRPr b="1" sz="2100">
              <a:solidFill>
                <a:srgbClr val="FFFFFF"/>
              </a:solidFill>
              <a:latin typeface="EB Garamond"/>
              <a:ea typeface="EB Garamond"/>
              <a:cs typeface="EB Garamond"/>
              <a:sym typeface="EB Garamond"/>
            </a:endParaRPr>
          </a:p>
          <a:p>
            <a:pPr indent="0" lvl="0" marL="0" rtl="0" algn="ctr">
              <a:lnSpc>
                <a:spcPct val="115000"/>
              </a:lnSpc>
              <a:spcBef>
                <a:spcPts val="0"/>
              </a:spcBef>
              <a:spcAft>
                <a:spcPts val="0"/>
              </a:spcAft>
              <a:buClr>
                <a:schemeClr val="dk1"/>
              </a:buClr>
              <a:buSzPts val="1100"/>
              <a:buFont typeface="Arial"/>
              <a:buNone/>
            </a:pPr>
            <a:r>
              <a:t/>
            </a:r>
            <a:endParaRPr b="1" sz="2100">
              <a:solidFill>
                <a:srgbClr val="FFFFFF"/>
              </a:solidFill>
              <a:latin typeface="EB Garamond"/>
              <a:ea typeface="EB Garamond"/>
              <a:cs typeface="EB Garamond"/>
              <a:sym typeface="EB Garamond"/>
            </a:endParaRPr>
          </a:p>
          <a:p>
            <a:pPr indent="0" lvl="0" marL="0" rtl="0" algn="ctr">
              <a:lnSpc>
                <a:spcPct val="115000"/>
              </a:lnSpc>
              <a:spcBef>
                <a:spcPts val="0"/>
              </a:spcBef>
              <a:spcAft>
                <a:spcPts val="0"/>
              </a:spcAft>
              <a:buClr>
                <a:schemeClr val="dk1"/>
              </a:buClr>
              <a:buSzPts val="1100"/>
              <a:buFont typeface="Arial"/>
              <a:buNone/>
            </a:pPr>
            <a:r>
              <a:t/>
            </a:r>
            <a:endParaRPr b="1" sz="2100">
              <a:solidFill>
                <a:srgbClr val="FFFFFF"/>
              </a:solidFill>
              <a:latin typeface="EB Garamond"/>
              <a:ea typeface="EB Garamond"/>
              <a:cs typeface="EB Garamond"/>
              <a:sym typeface="EB Garamond"/>
            </a:endParaRPr>
          </a:p>
          <a:p>
            <a:pPr indent="0" lvl="0" marL="0" rtl="0" algn="ctr">
              <a:lnSpc>
                <a:spcPct val="115000"/>
              </a:lnSpc>
              <a:spcBef>
                <a:spcPts val="0"/>
              </a:spcBef>
              <a:spcAft>
                <a:spcPts val="0"/>
              </a:spcAft>
              <a:buClr>
                <a:schemeClr val="dk1"/>
              </a:buClr>
              <a:buSzPts val="1100"/>
              <a:buFont typeface="Arial"/>
              <a:buNone/>
            </a:pPr>
            <a:r>
              <a:t/>
            </a:r>
            <a:endParaRPr b="1" sz="2100">
              <a:solidFill>
                <a:srgbClr val="FFFFFF"/>
              </a:solidFill>
              <a:latin typeface="EB Garamond"/>
              <a:ea typeface="EB Garamond"/>
              <a:cs typeface="EB Garamond"/>
              <a:sym typeface="EB Garamond"/>
            </a:endParaRPr>
          </a:p>
          <a:p>
            <a:pPr indent="0" lvl="0" marL="0" rtl="0" algn="ctr">
              <a:lnSpc>
                <a:spcPct val="115000"/>
              </a:lnSpc>
              <a:spcBef>
                <a:spcPts val="0"/>
              </a:spcBef>
              <a:spcAft>
                <a:spcPts val="0"/>
              </a:spcAft>
              <a:buClr>
                <a:schemeClr val="dk1"/>
              </a:buClr>
              <a:buSzPts val="1100"/>
              <a:buFont typeface="Arial"/>
              <a:buNone/>
            </a:pPr>
            <a:r>
              <a:t/>
            </a:r>
            <a:endParaRPr b="1" sz="2100">
              <a:solidFill>
                <a:srgbClr val="FFFFFF"/>
              </a:solidFill>
              <a:latin typeface="EB Garamond"/>
              <a:ea typeface="EB Garamond"/>
              <a:cs typeface="EB Garamond"/>
              <a:sym typeface="EB Garamond"/>
            </a:endParaRPr>
          </a:p>
          <a:p>
            <a:pPr indent="0" lvl="0" marL="0" rtl="0" algn="ctr">
              <a:lnSpc>
                <a:spcPct val="115000"/>
              </a:lnSpc>
              <a:spcBef>
                <a:spcPts val="0"/>
              </a:spcBef>
              <a:spcAft>
                <a:spcPts val="0"/>
              </a:spcAft>
              <a:buClr>
                <a:schemeClr val="dk1"/>
              </a:buClr>
              <a:buSzPts val="1100"/>
              <a:buFont typeface="Arial"/>
              <a:buNone/>
            </a:pPr>
            <a:r>
              <a:t/>
            </a:r>
            <a:endParaRPr b="1" sz="2100">
              <a:solidFill>
                <a:srgbClr val="FFFFFF"/>
              </a:solidFill>
              <a:latin typeface="EB Garamond"/>
              <a:ea typeface="EB Garamond"/>
              <a:cs typeface="EB Garamond"/>
              <a:sym typeface="EB Garamond"/>
            </a:endParaRPr>
          </a:p>
          <a:p>
            <a:pPr indent="0" lvl="0" marL="0" rtl="0" algn="ctr">
              <a:lnSpc>
                <a:spcPct val="115000"/>
              </a:lnSpc>
              <a:spcBef>
                <a:spcPts val="0"/>
              </a:spcBef>
              <a:spcAft>
                <a:spcPts val="0"/>
              </a:spcAft>
              <a:buClr>
                <a:schemeClr val="dk1"/>
              </a:buClr>
              <a:buSzPts val="1100"/>
              <a:buFont typeface="Arial"/>
              <a:buNone/>
            </a:pPr>
            <a:r>
              <a:t/>
            </a:r>
            <a:endParaRPr b="1" sz="2100">
              <a:solidFill>
                <a:srgbClr val="FFFFFF"/>
              </a:solidFill>
              <a:latin typeface="EB Garamond"/>
              <a:ea typeface="EB Garamond"/>
              <a:cs typeface="EB Garamond"/>
              <a:sym typeface="EB Garamond"/>
            </a:endParaRPr>
          </a:p>
          <a:p>
            <a:pPr indent="0" lvl="0" marL="0" rtl="0" algn="ctr">
              <a:lnSpc>
                <a:spcPct val="115000"/>
              </a:lnSpc>
              <a:spcBef>
                <a:spcPts val="0"/>
              </a:spcBef>
              <a:spcAft>
                <a:spcPts val="0"/>
              </a:spcAft>
              <a:buClr>
                <a:schemeClr val="dk1"/>
              </a:buClr>
              <a:buSzPts val="1100"/>
              <a:buFont typeface="Arial"/>
              <a:buNone/>
            </a:pPr>
            <a:r>
              <a:t/>
            </a:r>
            <a:endParaRPr b="1" sz="2100">
              <a:solidFill>
                <a:srgbClr val="FFFFFF"/>
              </a:solidFill>
              <a:latin typeface="EB Garamond"/>
              <a:ea typeface="EB Garamond"/>
              <a:cs typeface="EB Garamond"/>
              <a:sym typeface="EB Garamond"/>
            </a:endParaRPr>
          </a:p>
          <a:p>
            <a:pPr indent="0" lvl="0" marL="0" rtl="0" algn="ctr">
              <a:lnSpc>
                <a:spcPct val="115000"/>
              </a:lnSpc>
              <a:spcBef>
                <a:spcPts val="0"/>
              </a:spcBef>
              <a:spcAft>
                <a:spcPts val="0"/>
              </a:spcAft>
              <a:buClr>
                <a:schemeClr val="dk1"/>
              </a:buClr>
              <a:buSzPts val="1100"/>
              <a:buFont typeface="Arial"/>
              <a:buNone/>
            </a:pPr>
            <a:r>
              <a:t/>
            </a:r>
            <a:endParaRPr b="1" sz="2100">
              <a:solidFill>
                <a:srgbClr val="FFFFFF"/>
              </a:solidFill>
              <a:latin typeface="EB Garamond"/>
              <a:ea typeface="EB Garamond"/>
              <a:cs typeface="EB Garamond"/>
              <a:sym typeface="EB Garamond"/>
            </a:endParaRPr>
          </a:p>
          <a:p>
            <a:pPr indent="0" lvl="0" marL="0" rtl="0" algn="ctr">
              <a:lnSpc>
                <a:spcPct val="115000"/>
              </a:lnSpc>
              <a:spcBef>
                <a:spcPts val="0"/>
              </a:spcBef>
              <a:spcAft>
                <a:spcPts val="0"/>
              </a:spcAft>
              <a:buClr>
                <a:schemeClr val="dk1"/>
              </a:buClr>
              <a:buSzPts val="1100"/>
              <a:buFont typeface="Arial"/>
              <a:buNone/>
            </a:pPr>
            <a:r>
              <a:t/>
            </a:r>
            <a:endParaRPr b="1" sz="2100">
              <a:solidFill>
                <a:srgbClr val="FFFFFF"/>
              </a:solidFill>
              <a:latin typeface="EB Garamond"/>
              <a:ea typeface="EB Garamond"/>
              <a:cs typeface="EB Garamond"/>
              <a:sym typeface="EB Garamond"/>
            </a:endParaRPr>
          </a:p>
          <a:p>
            <a:pPr indent="0" lvl="0" marL="0" rtl="0" algn="ctr">
              <a:lnSpc>
                <a:spcPct val="115000"/>
              </a:lnSpc>
              <a:spcBef>
                <a:spcPts val="0"/>
              </a:spcBef>
              <a:spcAft>
                <a:spcPts val="0"/>
              </a:spcAft>
              <a:buClr>
                <a:schemeClr val="dk1"/>
              </a:buClr>
              <a:buSzPts val="1100"/>
              <a:buFont typeface="Arial"/>
              <a:buNone/>
            </a:pPr>
            <a:r>
              <a:t/>
            </a:r>
            <a:endParaRPr b="1" sz="2100">
              <a:solidFill>
                <a:srgbClr val="FFFFFF"/>
              </a:solidFill>
              <a:latin typeface="EB Garamond"/>
              <a:ea typeface="EB Garamond"/>
              <a:cs typeface="EB Garamond"/>
              <a:sym typeface="EB Garamond"/>
            </a:endParaRPr>
          </a:p>
          <a:p>
            <a:pPr indent="0" lvl="0" marL="0" rtl="0" algn="ctr">
              <a:lnSpc>
                <a:spcPct val="115000"/>
              </a:lnSpc>
              <a:spcBef>
                <a:spcPts val="0"/>
              </a:spcBef>
              <a:spcAft>
                <a:spcPts val="0"/>
              </a:spcAft>
              <a:buClr>
                <a:schemeClr val="dk1"/>
              </a:buClr>
              <a:buSzPts val="1100"/>
              <a:buFont typeface="Arial"/>
              <a:buNone/>
            </a:pPr>
            <a:r>
              <a:t/>
            </a:r>
            <a:endParaRPr b="1" sz="2100">
              <a:solidFill>
                <a:srgbClr val="FFFFFF"/>
              </a:solidFill>
              <a:latin typeface="EB Garamond"/>
              <a:ea typeface="EB Garamond"/>
              <a:cs typeface="EB Garamond"/>
              <a:sym typeface="EB Garamond"/>
            </a:endParaRPr>
          </a:p>
          <a:p>
            <a:pPr indent="0" lvl="0" marL="0" rtl="0" algn="ctr">
              <a:lnSpc>
                <a:spcPct val="115000"/>
              </a:lnSpc>
              <a:spcBef>
                <a:spcPts val="0"/>
              </a:spcBef>
              <a:spcAft>
                <a:spcPts val="0"/>
              </a:spcAft>
              <a:buClr>
                <a:schemeClr val="dk1"/>
              </a:buClr>
              <a:buSzPts val="1100"/>
              <a:buFont typeface="Arial"/>
              <a:buNone/>
            </a:pPr>
            <a:r>
              <a:t/>
            </a:r>
            <a:endParaRPr b="1" sz="2100">
              <a:solidFill>
                <a:srgbClr val="FFFFFF"/>
              </a:solidFill>
              <a:latin typeface="EB Garamond"/>
              <a:ea typeface="EB Garamond"/>
              <a:cs typeface="EB Garamond"/>
              <a:sym typeface="EB Garamond"/>
            </a:endParaRPr>
          </a:p>
          <a:p>
            <a:pPr indent="0" lvl="0" marL="0" rtl="0" algn="ctr">
              <a:lnSpc>
                <a:spcPct val="115000"/>
              </a:lnSpc>
              <a:spcBef>
                <a:spcPts val="0"/>
              </a:spcBef>
              <a:spcAft>
                <a:spcPts val="0"/>
              </a:spcAft>
              <a:buClr>
                <a:schemeClr val="dk1"/>
              </a:buClr>
              <a:buSzPts val="1100"/>
              <a:buFont typeface="Arial"/>
              <a:buNone/>
            </a:pPr>
            <a:r>
              <a:t/>
            </a:r>
            <a:endParaRPr b="1" sz="2100">
              <a:solidFill>
                <a:srgbClr val="FFFFFF"/>
              </a:solidFill>
              <a:latin typeface="EB Garamond"/>
              <a:ea typeface="EB Garamond"/>
              <a:cs typeface="EB Garamond"/>
              <a:sym typeface="EB Garamond"/>
            </a:endParaRPr>
          </a:p>
          <a:p>
            <a:pPr indent="0" lvl="0" marL="0" rtl="0" algn="ctr">
              <a:lnSpc>
                <a:spcPct val="115000"/>
              </a:lnSpc>
              <a:spcBef>
                <a:spcPts val="0"/>
              </a:spcBef>
              <a:spcAft>
                <a:spcPts val="0"/>
              </a:spcAft>
              <a:buClr>
                <a:schemeClr val="dk1"/>
              </a:buClr>
              <a:buSzPts val="1100"/>
              <a:buFont typeface="Arial"/>
              <a:buNone/>
            </a:pPr>
            <a:r>
              <a:t/>
            </a:r>
            <a:endParaRPr b="1" sz="2100">
              <a:solidFill>
                <a:srgbClr val="FFFFFF"/>
              </a:solidFill>
              <a:latin typeface="EB Garamond"/>
              <a:ea typeface="EB Garamond"/>
              <a:cs typeface="EB Garamond"/>
              <a:sym typeface="EB Garamond"/>
            </a:endParaRPr>
          </a:p>
          <a:p>
            <a:pPr indent="0" lvl="0" marL="0" rtl="0" algn="ctr">
              <a:lnSpc>
                <a:spcPct val="115000"/>
              </a:lnSpc>
              <a:spcBef>
                <a:spcPts val="0"/>
              </a:spcBef>
              <a:spcAft>
                <a:spcPts val="0"/>
              </a:spcAft>
              <a:buClr>
                <a:schemeClr val="dk1"/>
              </a:buClr>
              <a:buSzPts val="1100"/>
              <a:buFont typeface="Arial"/>
              <a:buNone/>
            </a:pPr>
            <a:r>
              <a:t/>
            </a:r>
            <a:endParaRPr b="1" sz="2100">
              <a:solidFill>
                <a:srgbClr val="FFFFFF"/>
              </a:solidFill>
              <a:latin typeface="EB Garamond"/>
              <a:ea typeface="EB Garamond"/>
              <a:cs typeface="EB Garamond"/>
              <a:sym typeface="EB Garamond"/>
            </a:endParaRPr>
          </a:p>
          <a:p>
            <a:pPr indent="0" lvl="0" marL="0" rtl="0" algn="ctr">
              <a:lnSpc>
                <a:spcPct val="115000"/>
              </a:lnSpc>
              <a:spcBef>
                <a:spcPts val="0"/>
              </a:spcBef>
              <a:spcAft>
                <a:spcPts val="0"/>
              </a:spcAft>
              <a:buClr>
                <a:schemeClr val="dk1"/>
              </a:buClr>
              <a:buSzPts val="1100"/>
              <a:buFont typeface="Arial"/>
              <a:buNone/>
            </a:pPr>
            <a:r>
              <a:t/>
            </a:r>
            <a:endParaRPr b="1" sz="2100">
              <a:solidFill>
                <a:srgbClr val="FFFFFF"/>
              </a:solidFill>
              <a:latin typeface="EB Garamond"/>
              <a:ea typeface="EB Garamond"/>
              <a:cs typeface="EB Garamond"/>
              <a:sym typeface="EB Garamond"/>
            </a:endParaRPr>
          </a:p>
          <a:p>
            <a:pPr indent="0" lvl="0" marL="0" rtl="0" algn="ctr">
              <a:lnSpc>
                <a:spcPct val="115000"/>
              </a:lnSpc>
              <a:spcBef>
                <a:spcPts val="0"/>
              </a:spcBef>
              <a:spcAft>
                <a:spcPts val="0"/>
              </a:spcAft>
              <a:buClr>
                <a:schemeClr val="dk1"/>
              </a:buClr>
              <a:buSzPts val="1100"/>
              <a:buFont typeface="Arial"/>
              <a:buNone/>
            </a:pPr>
            <a:r>
              <a:rPr b="1" lang="en-US" sz="2100">
                <a:solidFill>
                  <a:schemeClr val="lt1"/>
                </a:solidFill>
                <a:latin typeface="EB Garamond"/>
                <a:ea typeface="EB Garamond"/>
                <a:cs typeface="EB Garamond"/>
                <a:sym typeface="EB Garamond"/>
              </a:rPr>
              <a:t>Erasmus</a:t>
            </a:r>
            <a:r>
              <a:rPr b="1" lang="en-US" sz="2100">
                <a:solidFill>
                  <a:srgbClr val="FFFFFF"/>
                </a:solidFill>
                <a:latin typeface="EB Garamond"/>
                <a:ea typeface="EB Garamond"/>
                <a:cs typeface="EB Garamond"/>
                <a:sym typeface="EB Garamond"/>
              </a:rPr>
              <a:t>+ </a:t>
            </a:r>
            <a:r>
              <a:rPr b="1" lang="en-US" sz="2100">
                <a:solidFill>
                  <a:srgbClr val="FFFFFF"/>
                </a:solidFill>
                <a:latin typeface="EB Garamond"/>
                <a:ea typeface="EB Garamond"/>
                <a:cs typeface="EB Garamond"/>
                <a:sym typeface="EB Garamond"/>
              </a:rPr>
              <a:t>Workshop on Active Aging, Life Quality and Wellbeing in Rural Areas</a:t>
            </a:r>
            <a:endParaRPr b="1" sz="2100">
              <a:solidFill>
                <a:srgbClr val="FFFFFF"/>
              </a:solidFill>
              <a:latin typeface="EB Garamond"/>
              <a:ea typeface="EB Garamond"/>
              <a:cs typeface="EB Garamond"/>
              <a:sym typeface="EB Garamond"/>
            </a:endParaRPr>
          </a:p>
          <a:p>
            <a:pPr indent="0" lvl="0" marL="0" rtl="0" algn="ctr">
              <a:lnSpc>
                <a:spcPct val="115000"/>
              </a:lnSpc>
              <a:spcBef>
                <a:spcPts val="0"/>
              </a:spcBef>
              <a:spcAft>
                <a:spcPts val="0"/>
              </a:spcAft>
              <a:buClr>
                <a:schemeClr val="dk1"/>
              </a:buClr>
              <a:buSzPts val="1100"/>
              <a:buFont typeface="Arial"/>
              <a:buNone/>
            </a:pPr>
            <a:r>
              <a:rPr b="1" lang="en-US" sz="2100">
                <a:solidFill>
                  <a:srgbClr val="FFFFFF"/>
                </a:solidFill>
                <a:latin typeface="EB Garamond"/>
                <a:ea typeface="EB Garamond"/>
                <a:cs typeface="EB Garamond"/>
                <a:sym typeface="EB Garamond"/>
              </a:rPr>
              <a:t>Curso Erasmus+ “Envejecimiento Activo, Calidad de Vida y Bienestar en Áreas Rurales”</a:t>
            </a:r>
            <a:endParaRPr b="1" sz="2100">
              <a:solidFill>
                <a:srgbClr val="FFFFFF"/>
              </a:solidFill>
              <a:latin typeface="EB Garamond"/>
              <a:ea typeface="EB Garamond"/>
              <a:cs typeface="EB Garamond"/>
              <a:sym typeface="EB Garamond"/>
            </a:endParaRPr>
          </a:p>
          <a:p>
            <a:pPr indent="0" lvl="0" marL="0" rtl="0" algn="ctr">
              <a:lnSpc>
                <a:spcPct val="100000"/>
              </a:lnSpc>
              <a:spcBef>
                <a:spcPts val="0"/>
              </a:spcBef>
              <a:spcAft>
                <a:spcPts val="0"/>
              </a:spcAft>
              <a:buClr>
                <a:schemeClr val="dk1"/>
              </a:buClr>
              <a:buSzPts val="990"/>
              <a:buFont typeface="Arial"/>
              <a:buNone/>
            </a:pPr>
            <a:r>
              <a:t/>
            </a:r>
            <a:endParaRPr sz="2880">
              <a:solidFill>
                <a:schemeClr val="lt1"/>
              </a:solidFill>
            </a:endParaRPr>
          </a:p>
          <a:p>
            <a:pPr indent="0" lvl="0" marL="0" rtl="0" algn="ctr">
              <a:lnSpc>
                <a:spcPct val="100000"/>
              </a:lnSpc>
              <a:spcBef>
                <a:spcPts val="0"/>
              </a:spcBef>
              <a:spcAft>
                <a:spcPts val="0"/>
              </a:spcAft>
              <a:buClr>
                <a:schemeClr val="dk1"/>
              </a:buClr>
              <a:buSzPts val="990"/>
              <a:buFont typeface="Arial"/>
              <a:buNone/>
            </a:pPr>
            <a:r>
              <a:t/>
            </a:r>
            <a:endParaRPr sz="2880">
              <a:solidFill>
                <a:schemeClr val="lt1"/>
              </a:solidFill>
            </a:endParaRPr>
          </a:p>
          <a:p>
            <a:pPr indent="0" lvl="0" marL="0" rtl="0" algn="ctr">
              <a:lnSpc>
                <a:spcPct val="100000"/>
              </a:lnSpc>
              <a:spcBef>
                <a:spcPts val="0"/>
              </a:spcBef>
              <a:spcAft>
                <a:spcPts val="0"/>
              </a:spcAft>
              <a:buClr>
                <a:schemeClr val="dk1"/>
              </a:buClr>
              <a:buSzPts val="3780"/>
              <a:buFont typeface="Calibri"/>
              <a:buNone/>
            </a:pPr>
            <a:r>
              <a:rPr lang="en-US" sz="2880">
                <a:solidFill>
                  <a:schemeClr val="lt1"/>
                </a:solidFill>
              </a:rPr>
              <a:t>25-29.04.2022</a:t>
            </a:r>
            <a:endParaRPr sz="288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5" name="Shape 105"/>
        <p:cNvGrpSpPr/>
        <p:nvPr/>
      </p:nvGrpSpPr>
      <p:grpSpPr>
        <a:xfrm>
          <a:off x="0" y="0"/>
          <a:ext cx="0" cy="0"/>
          <a:chOff x="0" y="0"/>
          <a:chExt cx="0" cy="0"/>
        </a:xfrm>
      </p:grpSpPr>
      <p:sp>
        <p:nvSpPr>
          <p:cNvPr id="106" name="Google Shape;106;g124c68d1dde_0_0"/>
          <p:cNvSpPr/>
          <p:nvPr/>
        </p:nvSpPr>
        <p:spPr>
          <a:xfrm>
            <a:off x="0" y="0"/>
            <a:ext cx="91416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107" name="Google Shape;107;g124c68d1dde_0_0"/>
          <p:cNvGrpSpPr/>
          <p:nvPr/>
        </p:nvGrpSpPr>
        <p:grpSpPr>
          <a:xfrm>
            <a:off x="-2" y="-22"/>
            <a:ext cx="9141651" cy="6857862"/>
            <a:chOff x="651279" y="598259"/>
            <a:chExt cx="10889400" cy="5680800"/>
          </a:xfrm>
        </p:grpSpPr>
        <p:sp>
          <p:nvSpPr>
            <p:cNvPr id="108" name="Google Shape;108;g124c68d1dde_0_0"/>
            <p:cNvSpPr/>
            <p:nvPr/>
          </p:nvSpPr>
          <p:spPr>
            <a:xfrm>
              <a:off x="651279" y="598259"/>
              <a:ext cx="10889400" cy="56808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9" name="Google Shape;109;g124c68d1dde_0_0"/>
            <p:cNvSpPr/>
            <p:nvPr/>
          </p:nvSpPr>
          <p:spPr>
            <a:xfrm>
              <a:off x="651279" y="598259"/>
              <a:ext cx="10889400" cy="5680800"/>
            </a:xfrm>
            <a:prstGeom prst="rect">
              <a:avLst/>
            </a:prstGeom>
            <a:solidFill>
              <a:schemeClr val="accent6">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pic>
        <p:nvPicPr>
          <p:cNvPr descr="8.png" id="110" name="Google Shape;110;g124c68d1dde_0_0"/>
          <p:cNvPicPr preferRelativeResize="0"/>
          <p:nvPr/>
        </p:nvPicPr>
        <p:blipFill rotWithShape="1">
          <a:blip r:embed="rId3">
            <a:alphaModFix/>
          </a:blip>
          <a:srcRect b="0" l="0" r="0" t="0"/>
          <a:stretch/>
        </p:blipFill>
        <p:spPr>
          <a:xfrm>
            <a:off x="7946788" y="198676"/>
            <a:ext cx="962994" cy="962994"/>
          </a:xfrm>
          <a:prstGeom prst="rect">
            <a:avLst/>
          </a:prstGeom>
          <a:noFill/>
          <a:ln>
            <a:noFill/>
          </a:ln>
        </p:spPr>
      </p:pic>
      <p:grpSp>
        <p:nvGrpSpPr>
          <p:cNvPr id="111" name="Google Shape;111;g124c68d1dde_0_0"/>
          <p:cNvGrpSpPr/>
          <p:nvPr/>
        </p:nvGrpSpPr>
        <p:grpSpPr>
          <a:xfrm>
            <a:off x="1143" y="0"/>
            <a:ext cx="9141714" cy="6859135"/>
            <a:chOff x="0" y="0"/>
            <a:chExt cx="12188952" cy="6859135"/>
          </a:xfrm>
        </p:grpSpPr>
        <p:sp>
          <p:nvSpPr>
            <p:cNvPr id="112" name="Google Shape;112;g124c68d1dde_0_0"/>
            <p:cNvSpPr/>
            <p:nvPr/>
          </p:nvSpPr>
          <p:spPr>
            <a:xfrm>
              <a:off x="26122" y="6015669"/>
              <a:ext cx="2608073" cy="842670"/>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3" name="Google Shape;113;g124c68d1dde_0_0"/>
            <p:cNvSpPr/>
            <p:nvPr/>
          </p:nvSpPr>
          <p:spPr>
            <a:xfrm>
              <a:off x="655184" y="5798001"/>
              <a:ext cx="2486515" cy="1061134"/>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4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4" name="Google Shape;114;g124c68d1dde_0_0"/>
            <p:cNvSpPr/>
            <p:nvPr/>
          </p:nvSpPr>
          <p:spPr>
            <a:xfrm>
              <a:off x="3474720" y="0"/>
              <a:ext cx="6179082" cy="1780073"/>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5" name="Google Shape;115;g124c68d1dde_0_0"/>
            <p:cNvSpPr/>
            <p:nvPr/>
          </p:nvSpPr>
          <p:spPr>
            <a:xfrm>
              <a:off x="0" y="2390523"/>
              <a:ext cx="611491" cy="1422364"/>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6" name="Google Shape;116;g124c68d1dde_0_0"/>
            <p:cNvSpPr/>
            <p:nvPr/>
          </p:nvSpPr>
          <p:spPr>
            <a:xfrm>
              <a:off x="3792772" y="0"/>
              <a:ext cx="2420311" cy="1345174"/>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7" name="Google Shape;117;g124c68d1dde_0_0"/>
            <p:cNvSpPr/>
            <p:nvPr/>
          </p:nvSpPr>
          <p:spPr>
            <a:xfrm>
              <a:off x="10946850" y="0"/>
              <a:ext cx="1242102" cy="2622511"/>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8" name="Google Shape;118;g124c68d1dde_0_0"/>
            <p:cNvSpPr/>
            <p:nvPr/>
          </p:nvSpPr>
          <p:spPr>
            <a:xfrm>
              <a:off x="0" y="0"/>
              <a:ext cx="1577667" cy="98067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pic>
        <p:nvPicPr>
          <p:cNvPr descr="Text&#10;&#10;Description automatically generated" id="119" name="Google Shape;119;g124c68d1dde_0_0"/>
          <p:cNvPicPr preferRelativeResize="0"/>
          <p:nvPr/>
        </p:nvPicPr>
        <p:blipFill rotWithShape="1">
          <a:blip r:embed="rId4">
            <a:alphaModFix/>
          </a:blip>
          <a:srcRect b="0" l="0" r="0" t="0"/>
          <a:stretch/>
        </p:blipFill>
        <p:spPr>
          <a:xfrm>
            <a:off x="6921805" y="6265860"/>
            <a:ext cx="1932780" cy="413358"/>
          </a:xfrm>
          <a:prstGeom prst="rect">
            <a:avLst/>
          </a:prstGeom>
          <a:noFill/>
          <a:ln>
            <a:noFill/>
          </a:ln>
        </p:spPr>
      </p:pic>
      <p:sp>
        <p:nvSpPr>
          <p:cNvPr id="120" name="Google Shape;120;g124c68d1dde_0_0"/>
          <p:cNvSpPr txBox="1"/>
          <p:nvPr>
            <p:ph idx="1" type="body"/>
          </p:nvPr>
        </p:nvSpPr>
        <p:spPr>
          <a:xfrm>
            <a:off x="589775" y="515200"/>
            <a:ext cx="8304900" cy="222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US" sz="2600">
                <a:solidFill>
                  <a:srgbClr val="FFFFFF"/>
                </a:solidFill>
                <a:latin typeface="EB Garamond"/>
                <a:ea typeface="EB Garamond"/>
                <a:cs typeface="EB Garamond"/>
                <a:sym typeface="EB Garamond"/>
              </a:rPr>
              <a:t>PRESENTACIÓN</a:t>
            </a:r>
            <a:endParaRPr b="1" sz="2600">
              <a:solidFill>
                <a:srgbClr val="FFFFFF"/>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t/>
            </a:r>
            <a:endParaRPr sz="2600">
              <a:solidFill>
                <a:srgbClr val="FFFFFF"/>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lang="en-US" sz="2600">
                <a:solidFill>
                  <a:srgbClr val="FFFFFF"/>
                </a:solidFill>
                <a:latin typeface="EB Garamond"/>
                <a:ea typeface="EB Garamond"/>
                <a:cs typeface="EB Garamond"/>
                <a:sym typeface="EB Garamond"/>
              </a:rPr>
              <a:t>Programa teórico-práctico dirigido a monitores y mediadores de ejercicio físico y envejecimiento activo, tercera edad,  gestores de residencias, y al público en general. Uno de los objetivos del programa es transferir conocimiento actualizado en progrmas y técnicas en envejecimiento activo a sus pueblos d e aprendizaje. Un curso de veinte horas de duración, enfocado en mostrar los </a:t>
            </a:r>
            <a:endParaRPr sz="2600">
              <a:solidFill>
                <a:srgbClr val="FFFFFF"/>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lang="en-US" sz="2600">
                <a:solidFill>
                  <a:srgbClr val="FFFFFF"/>
                </a:solidFill>
                <a:latin typeface="EB Garamond"/>
                <a:ea typeface="EB Garamond"/>
                <a:cs typeface="EB Garamond"/>
                <a:sym typeface="EB Garamond"/>
              </a:rPr>
              <a:t>avances científicos y </a:t>
            </a:r>
            <a:r>
              <a:rPr lang="en-US" sz="2600">
                <a:solidFill>
                  <a:srgbClr val="FFFFFF"/>
                </a:solidFill>
                <a:latin typeface="EB Garamond"/>
                <a:ea typeface="EB Garamond"/>
                <a:cs typeface="EB Garamond"/>
                <a:sym typeface="EB Garamond"/>
              </a:rPr>
              <a:t>s</a:t>
            </a:r>
            <a:r>
              <a:rPr lang="en-US" sz="2600">
                <a:solidFill>
                  <a:srgbClr val="FFFFFF"/>
                </a:solidFill>
                <a:latin typeface="EB Garamond"/>
                <a:ea typeface="EB Garamond"/>
                <a:cs typeface="EB Garamond"/>
                <a:sym typeface="EB Garamond"/>
              </a:rPr>
              <a:t>ociales para reforzar el sistema</a:t>
            </a:r>
            <a:r>
              <a:rPr lang="en-US" sz="2600">
                <a:solidFill>
                  <a:srgbClr val="FFFFFF"/>
                </a:solidFill>
                <a:latin typeface="EB Garamond"/>
                <a:ea typeface="EB Garamond"/>
                <a:cs typeface="EB Garamond"/>
                <a:sym typeface="EB Garamond"/>
              </a:rPr>
              <a:t> </a:t>
            </a:r>
            <a:r>
              <a:rPr lang="en-US" sz="2600">
                <a:solidFill>
                  <a:srgbClr val="FFFFFF"/>
                </a:solidFill>
                <a:latin typeface="EB Garamond"/>
                <a:ea typeface="EB Garamond"/>
                <a:cs typeface="EB Garamond"/>
                <a:sym typeface="EB Garamond"/>
              </a:rPr>
              <a:t>inmunológico, la salud y el bienestar y promover el envejecimiento activo en comunidades rurales. También tratará nuestra relación fundamental con el medio ambiente.</a:t>
            </a:r>
            <a:endParaRPr sz="3100">
              <a:solidFill>
                <a:srgbClr val="FFFFFF"/>
              </a:solidFill>
              <a:latin typeface="EB Garamond"/>
              <a:ea typeface="EB Garamond"/>
              <a:cs typeface="EB Garamond"/>
              <a:sym typeface="EB Garamond"/>
            </a:endParaRPr>
          </a:p>
        </p:txBody>
      </p:sp>
      <p:sp>
        <p:nvSpPr>
          <p:cNvPr id="121" name="Google Shape;121;g124c68d1dde_0_0"/>
          <p:cNvSpPr txBox="1"/>
          <p:nvPr/>
        </p:nvSpPr>
        <p:spPr>
          <a:xfrm>
            <a:off x="459761" y="5994165"/>
            <a:ext cx="45720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chemeClr val="dk1"/>
                </a:solidFill>
                <a:latin typeface="Arial"/>
                <a:ea typeface="Arial"/>
                <a:cs typeface="Arial"/>
                <a:sym typeface="Aria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br>
              <a:rPr b="0" i="0" lang="en-US" sz="800" u="none" cap="none" strike="noStrike">
                <a:solidFill>
                  <a:schemeClr val="dk1"/>
                </a:solidFill>
                <a:latin typeface="Calibri"/>
                <a:ea typeface="Calibri"/>
                <a:cs typeface="Calibri"/>
                <a:sym typeface="Calibri"/>
              </a:rPr>
            </a:br>
            <a:r>
              <a:rPr b="0" i="0" lang="en-US" sz="800" u="none" cap="none" strike="noStrike">
                <a:solidFill>
                  <a:schemeClr val="dk1"/>
                </a:solidFill>
                <a:latin typeface="Arial"/>
                <a:ea typeface="Arial"/>
                <a:cs typeface="Arial"/>
                <a:sym typeface="Arial"/>
              </a:rPr>
              <a:t>2020-1-ES01-KA227-ADU-096064</a:t>
            </a:r>
            <a:endParaRPr b="0" i="0" sz="8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5" name="Shape 125"/>
        <p:cNvGrpSpPr/>
        <p:nvPr/>
      </p:nvGrpSpPr>
      <p:grpSpPr>
        <a:xfrm>
          <a:off x="0" y="0"/>
          <a:ext cx="0" cy="0"/>
          <a:chOff x="0" y="0"/>
          <a:chExt cx="0" cy="0"/>
        </a:xfrm>
      </p:grpSpPr>
      <p:sp>
        <p:nvSpPr>
          <p:cNvPr id="126" name="Google Shape;126;p2"/>
          <p:cNvSpPr/>
          <p:nvPr/>
        </p:nvSpPr>
        <p:spPr>
          <a:xfrm>
            <a:off x="0" y="0"/>
            <a:ext cx="9141711"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127" name="Google Shape;127;p2"/>
          <p:cNvGrpSpPr/>
          <p:nvPr/>
        </p:nvGrpSpPr>
        <p:grpSpPr>
          <a:xfrm>
            <a:off x="0" y="0"/>
            <a:ext cx="9141714" cy="6858000"/>
            <a:chOff x="651279" y="598259"/>
            <a:chExt cx="10889442" cy="5680742"/>
          </a:xfrm>
        </p:grpSpPr>
        <p:sp>
          <p:nvSpPr>
            <p:cNvPr id="128" name="Google Shape;128;p2"/>
            <p:cNvSpPr/>
            <p:nvPr/>
          </p:nvSpPr>
          <p:spPr>
            <a:xfrm>
              <a:off x="651279" y="598259"/>
              <a:ext cx="10889442" cy="56807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9" name="Google Shape;129;p2"/>
            <p:cNvSpPr/>
            <p:nvPr/>
          </p:nvSpPr>
          <p:spPr>
            <a:xfrm>
              <a:off x="651279" y="598259"/>
              <a:ext cx="10889442" cy="5680742"/>
            </a:xfrm>
            <a:prstGeom prst="rect">
              <a:avLst/>
            </a:prstGeom>
            <a:solidFill>
              <a:schemeClr val="accent6">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pic>
        <p:nvPicPr>
          <p:cNvPr descr="8.png" id="130" name="Google Shape;130;p2"/>
          <p:cNvPicPr preferRelativeResize="0"/>
          <p:nvPr/>
        </p:nvPicPr>
        <p:blipFill rotWithShape="1">
          <a:blip r:embed="rId3">
            <a:alphaModFix/>
          </a:blip>
          <a:srcRect b="0" l="0" r="0" t="0"/>
          <a:stretch/>
        </p:blipFill>
        <p:spPr>
          <a:xfrm>
            <a:off x="7946788" y="198676"/>
            <a:ext cx="962992" cy="962992"/>
          </a:xfrm>
          <a:prstGeom prst="rect">
            <a:avLst/>
          </a:prstGeom>
          <a:noFill/>
          <a:ln>
            <a:noFill/>
          </a:ln>
        </p:spPr>
      </p:pic>
      <p:grpSp>
        <p:nvGrpSpPr>
          <p:cNvPr id="131" name="Google Shape;131;p2"/>
          <p:cNvGrpSpPr/>
          <p:nvPr/>
        </p:nvGrpSpPr>
        <p:grpSpPr>
          <a:xfrm>
            <a:off x="1143" y="0"/>
            <a:ext cx="9141717" cy="6858000"/>
            <a:chOff x="0" y="0"/>
            <a:chExt cx="12188952" cy="6858000"/>
          </a:xfrm>
        </p:grpSpPr>
        <p:sp>
          <p:nvSpPr>
            <p:cNvPr id="132" name="Google Shape;132;p2"/>
            <p:cNvSpPr/>
            <p:nvPr/>
          </p:nvSpPr>
          <p:spPr>
            <a:xfrm>
              <a:off x="26122" y="6015669"/>
              <a:ext cx="2605762" cy="842331"/>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3" name="Google Shape;133;p2"/>
            <p:cNvSpPr/>
            <p:nvPr/>
          </p:nvSpPr>
          <p:spPr>
            <a:xfrm>
              <a:off x="655184" y="5798001"/>
              <a:ext cx="2485581" cy="1059999"/>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4" name="Google Shape;134;p2"/>
            <p:cNvSpPr/>
            <p:nvPr/>
          </p:nvSpPr>
          <p:spPr>
            <a:xfrm>
              <a:off x="3474720" y="0"/>
              <a:ext cx="6177282" cy="1778750"/>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5" name="Google Shape;135;p2"/>
            <p:cNvSpPr/>
            <p:nvPr/>
          </p:nvSpPr>
          <p:spPr>
            <a:xfrm>
              <a:off x="0" y="2390523"/>
              <a:ext cx="611491" cy="1421482"/>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6" name="Google Shape;136;p2"/>
            <p:cNvSpPr/>
            <p:nvPr/>
          </p:nvSpPr>
          <p:spPr>
            <a:xfrm>
              <a:off x="3792772" y="0"/>
              <a:ext cx="2423863" cy="1343767"/>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7" name="Google Shape;137;p2"/>
            <p:cNvSpPr/>
            <p:nvPr/>
          </p:nvSpPr>
          <p:spPr>
            <a:xfrm>
              <a:off x="10946850" y="0"/>
              <a:ext cx="1242102" cy="2620884"/>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8" name="Google Shape;138;p2"/>
            <p:cNvSpPr/>
            <p:nvPr/>
          </p:nvSpPr>
          <p:spPr>
            <a:xfrm>
              <a:off x="0" y="0"/>
              <a:ext cx="1577788" cy="98014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39" name="Google Shape;139;p2"/>
          <p:cNvSpPr txBox="1"/>
          <p:nvPr>
            <p:ph idx="1" type="body"/>
          </p:nvPr>
        </p:nvSpPr>
        <p:spPr>
          <a:xfrm>
            <a:off x="589775" y="515200"/>
            <a:ext cx="8304900" cy="222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US" sz="2600">
                <a:solidFill>
                  <a:srgbClr val="FFFFFF"/>
                </a:solidFill>
                <a:latin typeface="EB Garamond"/>
                <a:ea typeface="EB Garamond"/>
                <a:cs typeface="EB Garamond"/>
                <a:sym typeface="EB Garamond"/>
              </a:rPr>
              <a:t>PRESENTATION</a:t>
            </a:r>
            <a:endParaRPr b="1" sz="2600">
              <a:solidFill>
                <a:srgbClr val="FFFFFF"/>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t/>
            </a:r>
            <a:endParaRPr sz="2600">
              <a:solidFill>
                <a:srgbClr val="FFFFFF"/>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lang="en-US" sz="2600">
                <a:solidFill>
                  <a:srgbClr val="FFFFFF"/>
                </a:solidFill>
                <a:latin typeface="EB Garamond"/>
                <a:ea typeface="EB Garamond"/>
                <a:cs typeface="EB Garamond"/>
                <a:sym typeface="EB Garamond"/>
              </a:rPr>
              <a:t>Theoretical and practical program directed to sports &amp; aging monitors, elders, residence managers and aging managers. One of the objectives is to transfer updated knowledge,programs and techniques on active aging to their learning villages.</a:t>
            </a:r>
            <a:endParaRPr sz="2600">
              <a:solidFill>
                <a:srgbClr val="FFFFFF"/>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lang="en-US" sz="2600">
                <a:solidFill>
                  <a:srgbClr val="FFFFFF"/>
                </a:solidFill>
                <a:latin typeface="EB Garamond"/>
                <a:ea typeface="EB Garamond"/>
                <a:cs typeface="EB Garamond"/>
                <a:sym typeface="EB Garamond"/>
              </a:rPr>
              <a:t>A 20 hours workshop focused on showing advances in sport for reinforcing the immune system and wellbeing, to foster active aging in rural communities. It will also include practices on sport and green projects such as plogging or tree planting.</a:t>
            </a:r>
            <a:endParaRPr sz="3100">
              <a:solidFill>
                <a:srgbClr val="FFFFFF"/>
              </a:solidFill>
              <a:latin typeface="EB Garamond"/>
              <a:ea typeface="EB Garamond"/>
              <a:cs typeface="EB Garamond"/>
              <a:sym typeface="EB Garamond"/>
            </a:endParaRPr>
          </a:p>
        </p:txBody>
      </p:sp>
      <p:pic>
        <p:nvPicPr>
          <p:cNvPr descr="Text&#10;&#10;Description automatically generated" id="140" name="Google Shape;140;p2"/>
          <p:cNvPicPr preferRelativeResize="0"/>
          <p:nvPr/>
        </p:nvPicPr>
        <p:blipFill rotWithShape="1">
          <a:blip r:embed="rId4">
            <a:alphaModFix/>
          </a:blip>
          <a:srcRect b="0" l="0" r="0" t="0"/>
          <a:stretch/>
        </p:blipFill>
        <p:spPr>
          <a:xfrm>
            <a:off x="6921805" y="6265860"/>
            <a:ext cx="1932780" cy="413358"/>
          </a:xfrm>
          <a:prstGeom prst="rect">
            <a:avLst/>
          </a:prstGeom>
          <a:noFill/>
          <a:ln>
            <a:noFill/>
          </a:ln>
        </p:spPr>
      </p:pic>
      <p:sp>
        <p:nvSpPr>
          <p:cNvPr id="141" name="Google Shape;141;p2"/>
          <p:cNvSpPr txBox="1"/>
          <p:nvPr/>
        </p:nvSpPr>
        <p:spPr>
          <a:xfrm>
            <a:off x="459761" y="5994165"/>
            <a:ext cx="4572000"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chemeClr val="dk1"/>
                </a:solidFill>
                <a:latin typeface="Arial"/>
                <a:ea typeface="Arial"/>
                <a:cs typeface="Arial"/>
                <a:sym typeface="Aria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br>
              <a:rPr b="0" i="0" lang="en-US" sz="800" u="none" cap="none" strike="noStrike">
                <a:solidFill>
                  <a:schemeClr val="dk1"/>
                </a:solidFill>
                <a:latin typeface="Calibri"/>
                <a:ea typeface="Calibri"/>
                <a:cs typeface="Calibri"/>
                <a:sym typeface="Calibri"/>
              </a:rPr>
            </a:br>
            <a:r>
              <a:rPr b="0" i="0" lang="en-US" sz="800" u="none" cap="none" strike="noStrike">
                <a:solidFill>
                  <a:schemeClr val="dk1"/>
                </a:solidFill>
                <a:latin typeface="Arial"/>
                <a:ea typeface="Arial"/>
                <a:cs typeface="Arial"/>
                <a:sym typeface="Arial"/>
              </a:rPr>
              <a:t>2020-1-ES01-KA227-ADU-096064</a:t>
            </a:r>
            <a:endParaRPr b="0" i="0" sz="8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 name="Shape 145"/>
        <p:cNvGrpSpPr/>
        <p:nvPr/>
      </p:nvGrpSpPr>
      <p:grpSpPr>
        <a:xfrm>
          <a:off x="0" y="0"/>
          <a:ext cx="0" cy="0"/>
          <a:chOff x="0" y="0"/>
          <a:chExt cx="0" cy="0"/>
        </a:xfrm>
      </p:grpSpPr>
      <p:sp>
        <p:nvSpPr>
          <p:cNvPr id="146" name="Google Shape;146;p6"/>
          <p:cNvSpPr/>
          <p:nvPr/>
        </p:nvSpPr>
        <p:spPr>
          <a:xfrm>
            <a:off x="0" y="0"/>
            <a:ext cx="9144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Calibri"/>
              <a:ea typeface="Calibri"/>
              <a:cs typeface="Calibri"/>
              <a:sym typeface="Calibri"/>
            </a:endParaRPr>
          </a:p>
        </p:txBody>
      </p:sp>
      <p:sp>
        <p:nvSpPr>
          <p:cNvPr id="147" name="Google Shape;147;p6"/>
          <p:cNvSpPr/>
          <p:nvPr/>
        </p:nvSpPr>
        <p:spPr>
          <a:xfrm>
            <a:off x="0" y="0"/>
            <a:ext cx="1487628" cy="6858000"/>
          </a:xfrm>
          <a:custGeom>
            <a:rect b="b" l="l" r="r" t="t"/>
            <a:pathLst>
              <a:path extrusionOk="0" h="6858000" w="1983504">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lt2">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2.png" id="148" name="Google Shape;148;p6"/>
          <p:cNvPicPr preferRelativeResize="0"/>
          <p:nvPr/>
        </p:nvPicPr>
        <p:blipFill rotWithShape="1">
          <a:blip r:embed="rId3">
            <a:alphaModFix/>
          </a:blip>
          <a:srcRect b="0" l="0" r="0" t="0"/>
          <a:stretch/>
        </p:blipFill>
        <p:spPr>
          <a:xfrm>
            <a:off x="6752043" y="-172609"/>
            <a:ext cx="2785532" cy="2785532"/>
          </a:xfrm>
          <a:prstGeom prst="rect">
            <a:avLst/>
          </a:prstGeom>
          <a:noFill/>
          <a:ln>
            <a:noFill/>
          </a:ln>
        </p:spPr>
      </p:pic>
      <p:sp>
        <p:nvSpPr>
          <p:cNvPr id="149" name="Google Shape;149;p6"/>
          <p:cNvSpPr txBox="1"/>
          <p:nvPr>
            <p:ph idx="1" type="body"/>
          </p:nvPr>
        </p:nvSpPr>
        <p:spPr>
          <a:xfrm>
            <a:off x="347025" y="1268275"/>
            <a:ext cx="8643000" cy="4526100"/>
          </a:xfrm>
          <a:prstGeom prst="rect">
            <a:avLst/>
          </a:prstGeom>
          <a:noFill/>
          <a:ln>
            <a:noFill/>
          </a:ln>
        </p:spPr>
        <p:txBody>
          <a:bodyPr anchorCtr="0" anchor="t" bIns="45700" lIns="91425" spcFirstLastPara="1" rIns="91425" wrap="square" tIns="45700">
            <a:noAutofit/>
          </a:bodyPr>
          <a:lstStyle/>
          <a:p>
            <a:pPr indent="0" lvl="0" marL="0" rtl="0" algn="l">
              <a:lnSpc>
                <a:spcPct val="105000"/>
              </a:lnSpc>
              <a:spcBef>
                <a:spcPts val="0"/>
              </a:spcBef>
              <a:spcAft>
                <a:spcPts val="0"/>
              </a:spcAft>
              <a:buClr>
                <a:schemeClr val="dk1"/>
              </a:buClr>
              <a:buSzPts val="935"/>
              <a:buFont typeface="Arial"/>
              <a:buNone/>
            </a:pPr>
            <a:r>
              <a:rPr b="1" lang="en-US" sz="1835">
                <a:latin typeface="EB Garamond"/>
                <a:ea typeface="EB Garamond"/>
                <a:cs typeface="EB Garamond"/>
                <a:sym typeface="EB Garamond"/>
              </a:rPr>
              <a:t>Lunes, </a:t>
            </a:r>
            <a:r>
              <a:rPr b="1" lang="en-US" sz="1835">
                <a:latin typeface="EB Garamond"/>
                <a:ea typeface="EB Garamond"/>
                <a:cs typeface="EB Garamond"/>
                <a:sym typeface="EB Garamond"/>
              </a:rPr>
              <a:t>Monday, 25/04/2022 (Sierra de Fuentes)</a:t>
            </a:r>
            <a:endParaRPr b="1" sz="1835">
              <a:latin typeface="EB Garamond"/>
              <a:ea typeface="EB Garamond"/>
              <a:cs typeface="EB Garamond"/>
              <a:sym typeface="EB Garamond"/>
            </a:endParaRPr>
          </a:p>
          <a:p>
            <a:pPr indent="0" lvl="0" marL="0" rtl="0" algn="l">
              <a:lnSpc>
                <a:spcPct val="105000"/>
              </a:lnSpc>
              <a:spcBef>
                <a:spcPts val="0"/>
              </a:spcBef>
              <a:spcAft>
                <a:spcPts val="0"/>
              </a:spcAft>
              <a:buClr>
                <a:schemeClr val="dk1"/>
              </a:buClr>
              <a:buSzPts val="935"/>
              <a:buFont typeface="Arial"/>
              <a:buNone/>
            </a:pPr>
            <a:r>
              <a:t/>
            </a:r>
            <a:endParaRPr sz="1635">
              <a:latin typeface="EB Garamond"/>
              <a:ea typeface="EB Garamond"/>
              <a:cs typeface="EB Garamond"/>
              <a:sym typeface="EB Garamond"/>
            </a:endParaRPr>
          </a:p>
          <a:p>
            <a:pPr indent="-1028700" lvl="0" marL="1085850" rtl="0" algn="l">
              <a:lnSpc>
                <a:spcPct val="105000"/>
              </a:lnSpc>
              <a:spcBef>
                <a:spcPts val="0"/>
              </a:spcBef>
              <a:spcAft>
                <a:spcPts val="0"/>
              </a:spcAft>
              <a:buNone/>
            </a:pPr>
            <a:r>
              <a:rPr lang="en-US" sz="1635">
                <a:latin typeface="EB Garamond"/>
                <a:ea typeface="EB Garamond"/>
                <a:cs typeface="EB Garamond"/>
                <a:sym typeface="EB Garamond"/>
              </a:rPr>
              <a:t>18:00- 20:00	Taller Teórico/Práctico. Propiedades terapéuticas de los hongos. Hongos y Sostenibilidad. Producción.  Showcook y degustación. Colabora: Holistic Funghi</a:t>
            </a:r>
            <a:endParaRPr sz="1635">
              <a:latin typeface="EB Garamond"/>
              <a:ea typeface="EB Garamond"/>
              <a:cs typeface="EB Garamond"/>
              <a:sym typeface="EB Garamond"/>
            </a:endParaRPr>
          </a:p>
          <a:p>
            <a:pPr indent="0" lvl="0" marL="1085850" rtl="0" algn="l">
              <a:lnSpc>
                <a:spcPct val="105000"/>
              </a:lnSpc>
              <a:spcBef>
                <a:spcPts val="0"/>
              </a:spcBef>
              <a:spcAft>
                <a:spcPts val="0"/>
              </a:spcAft>
              <a:buNone/>
            </a:pPr>
            <a:r>
              <a:rPr lang="en-US" sz="1635">
                <a:solidFill>
                  <a:srgbClr val="980000"/>
                </a:solidFill>
                <a:latin typeface="EB Garamond"/>
                <a:ea typeface="EB Garamond"/>
                <a:cs typeface="EB Garamond"/>
                <a:sym typeface="EB Garamond"/>
              </a:rPr>
              <a:t>Mushroom production workshop. Therapeutic properties of mushrooms. Mushrooms and Sustainability. Showcook and tasting. In collaboration with: Holistic Funghi</a:t>
            </a:r>
            <a:endParaRPr sz="1635">
              <a:solidFill>
                <a:srgbClr val="980000"/>
              </a:solidFill>
              <a:latin typeface="EB Garamond"/>
              <a:ea typeface="EB Garamond"/>
              <a:cs typeface="EB Garamond"/>
              <a:sym typeface="EB Garamond"/>
            </a:endParaRPr>
          </a:p>
          <a:p>
            <a:pPr indent="0" lvl="0" marL="0" rtl="0" algn="l">
              <a:lnSpc>
                <a:spcPct val="105000"/>
              </a:lnSpc>
              <a:spcBef>
                <a:spcPts val="0"/>
              </a:spcBef>
              <a:spcAft>
                <a:spcPts val="0"/>
              </a:spcAft>
              <a:buClr>
                <a:schemeClr val="dk1"/>
              </a:buClr>
              <a:buSzPts val="935"/>
              <a:buNone/>
            </a:pPr>
            <a:r>
              <a:t/>
            </a:r>
            <a:endParaRPr sz="1635">
              <a:latin typeface="EB Garamond"/>
              <a:ea typeface="EB Garamond"/>
              <a:cs typeface="EB Garamond"/>
              <a:sym typeface="EB Garamond"/>
            </a:endParaRPr>
          </a:p>
          <a:p>
            <a:pPr indent="0" lvl="0" marL="0" rtl="0" algn="l">
              <a:lnSpc>
                <a:spcPct val="105000"/>
              </a:lnSpc>
              <a:spcBef>
                <a:spcPts val="0"/>
              </a:spcBef>
              <a:spcAft>
                <a:spcPts val="0"/>
              </a:spcAft>
              <a:buClr>
                <a:schemeClr val="dk1"/>
              </a:buClr>
              <a:buSzPts val="935"/>
              <a:buFont typeface="Arial"/>
              <a:buNone/>
            </a:pPr>
            <a:r>
              <a:rPr b="1" lang="en-US" sz="1835">
                <a:latin typeface="EB Garamond"/>
                <a:ea typeface="EB Garamond"/>
                <a:cs typeface="EB Garamond"/>
                <a:sym typeface="EB Garamond"/>
              </a:rPr>
              <a:t>Martes, </a:t>
            </a:r>
            <a:r>
              <a:rPr b="1" lang="en-US" sz="1835">
                <a:latin typeface="EB Garamond"/>
                <a:ea typeface="EB Garamond"/>
                <a:cs typeface="EB Garamond"/>
                <a:sym typeface="EB Garamond"/>
              </a:rPr>
              <a:t>Tuesday, 26/04/2022 (Torreorgaz)</a:t>
            </a:r>
            <a:endParaRPr b="1" sz="1835">
              <a:latin typeface="EB Garamond"/>
              <a:ea typeface="EB Garamond"/>
              <a:cs typeface="EB Garamond"/>
              <a:sym typeface="EB Garamond"/>
            </a:endParaRPr>
          </a:p>
          <a:p>
            <a:pPr indent="0" lvl="0" marL="0" rtl="0" algn="l">
              <a:lnSpc>
                <a:spcPct val="100000"/>
              </a:lnSpc>
              <a:spcBef>
                <a:spcPts val="0"/>
              </a:spcBef>
              <a:spcAft>
                <a:spcPts val="0"/>
              </a:spcAft>
              <a:buNone/>
            </a:pPr>
            <a:r>
              <a:t/>
            </a:r>
            <a:endParaRPr b="1" sz="1500">
              <a:latin typeface="EB Garamond"/>
              <a:ea typeface="EB Garamond"/>
              <a:cs typeface="EB Garamond"/>
              <a:sym typeface="EB Garamond"/>
            </a:endParaRPr>
          </a:p>
          <a:p>
            <a:pPr indent="0" lvl="0" marL="0" rtl="0" algn="l">
              <a:lnSpc>
                <a:spcPct val="100000"/>
              </a:lnSpc>
              <a:spcBef>
                <a:spcPts val="0"/>
              </a:spcBef>
              <a:spcAft>
                <a:spcPts val="0"/>
              </a:spcAft>
              <a:buNone/>
            </a:pPr>
            <a:r>
              <a:rPr lang="en-US" sz="1600">
                <a:solidFill>
                  <a:srgbClr val="454545"/>
                </a:solidFill>
                <a:latin typeface="EB Garamond"/>
                <a:ea typeface="EB Garamond"/>
                <a:cs typeface="EB Garamond"/>
                <a:sym typeface="EB Garamond"/>
              </a:rPr>
              <a:t>14:30 - 15:30 Taller práctico. Reconocimiento de plantas autóctonas. Colabora: Asoc. Yerberica. </a:t>
            </a:r>
            <a:endParaRPr sz="1600">
              <a:solidFill>
                <a:srgbClr val="454545"/>
              </a:solidFill>
              <a:latin typeface="EB Garamond"/>
              <a:ea typeface="EB Garamond"/>
              <a:cs typeface="EB Garamond"/>
              <a:sym typeface="EB Garamond"/>
            </a:endParaRPr>
          </a:p>
          <a:p>
            <a:pPr indent="0" lvl="0" marL="1028700" rtl="0" algn="l">
              <a:lnSpc>
                <a:spcPct val="100000"/>
              </a:lnSpc>
              <a:spcBef>
                <a:spcPts val="0"/>
              </a:spcBef>
              <a:spcAft>
                <a:spcPts val="0"/>
              </a:spcAft>
              <a:buNone/>
            </a:pPr>
            <a:r>
              <a:rPr lang="en-US" sz="1600">
                <a:solidFill>
                  <a:srgbClr val="980000"/>
                </a:solidFill>
                <a:latin typeface="EB Garamond"/>
                <a:ea typeface="EB Garamond"/>
                <a:cs typeface="EB Garamond"/>
                <a:sym typeface="EB Garamond"/>
              </a:rPr>
              <a:t>Practical workshop. Recognition of autochthonous plants. In collaboration with: Yerberica Association.</a:t>
            </a:r>
            <a:endParaRPr sz="1600">
              <a:solidFill>
                <a:srgbClr val="980000"/>
              </a:solidFill>
              <a:latin typeface="EB Garamond"/>
              <a:ea typeface="EB Garamond"/>
              <a:cs typeface="EB Garamond"/>
              <a:sym typeface="EB Garamond"/>
            </a:endParaRPr>
          </a:p>
          <a:p>
            <a:pPr indent="0" lvl="0" marL="0" rtl="0" algn="l">
              <a:lnSpc>
                <a:spcPct val="127500"/>
              </a:lnSpc>
              <a:spcBef>
                <a:spcPts val="0"/>
              </a:spcBef>
              <a:spcAft>
                <a:spcPts val="0"/>
              </a:spcAft>
              <a:buNone/>
            </a:pPr>
            <a:r>
              <a:t/>
            </a:r>
            <a:endParaRPr sz="1600">
              <a:solidFill>
                <a:srgbClr val="454545"/>
              </a:solidFill>
              <a:latin typeface="EB Garamond"/>
              <a:ea typeface="EB Garamond"/>
              <a:cs typeface="EB Garamond"/>
              <a:sym typeface="EB Garamond"/>
            </a:endParaRPr>
          </a:p>
          <a:p>
            <a:pPr indent="0" lvl="0" marL="0" rtl="0" algn="l">
              <a:lnSpc>
                <a:spcPct val="100000"/>
              </a:lnSpc>
              <a:spcBef>
                <a:spcPts val="800"/>
              </a:spcBef>
              <a:spcAft>
                <a:spcPts val="0"/>
              </a:spcAft>
              <a:buNone/>
            </a:pPr>
            <a:r>
              <a:rPr lang="en-US" sz="1600">
                <a:solidFill>
                  <a:srgbClr val="454545"/>
                </a:solidFill>
                <a:latin typeface="EB Garamond"/>
                <a:ea typeface="EB Garamond"/>
                <a:cs typeface="EB Garamond"/>
                <a:sym typeface="EB Garamond"/>
              </a:rPr>
              <a:t>18:30 - 19:30  Taller práctico. Square Step. (Prof. Jorge Carlos Vivas. Universidad de Extremadura)</a:t>
            </a:r>
            <a:endParaRPr sz="1600">
              <a:solidFill>
                <a:srgbClr val="454545"/>
              </a:solidFill>
              <a:latin typeface="EB Garamond"/>
              <a:ea typeface="EB Garamond"/>
              <a:cs typeface="EB Garamond"/>
              <a:sym typeface="EB Garamond"/>
            </a:endParaRPr>
          </a:p>
          <a:p>
            <a:pPr indent="0" lvl="0" marL="1028700" rtl="0" algn="l">
              <a:lnSpc>
                <a:spcPct val="100000"/>
              </a:lnSpc>
              <a:spcBef>
                <a:spcPts val="0"/>
              </a:spcBef>
              <a:spcAft>
                <a:spcPts val="0"/>
              </a:spcAft>
              <a:buNone/>
            </a:pPr>
            <a:r>
              <a:rPr lang="en-US" sz="1600">
                <a:solidFill>
                  <a:srgbClr val="980000"/>
                </a:solidFill>
                <a:latin typeface="EB Garamond"/>
                <a:ea typeface="EB Garamond"/>
                <a:cs typeface="EB Garamond"/>
                <a:sym typeface="EB Garamond"/>
              </a:rPr>
              <a:t>Practical workshop. Square Step. </a:t>
            </a:r>
            <a:r>
              <a:rPr lang="en-US" sz="1600">
                <a:solidFill>
                  <a:srgbClr val="454545"/>
                </a:solidFill>
                <a:latin typeface="EB Garamond"/>
                <a:ea typeface="EB Garamond"/>
                <a:cs typeface="EB Garamond"/>
                <a:sym typeface="EB Garamond"/>
              </a:rPr>
              <a:t>(Prof. Jorge Carlos Vivas. University of Extremadura)</a:t>
            </a:r>
            <a:endParaRPr sz="1600">
              <a:solidFill>
                <a:srgbClr val="454545"/>
              </a:solidFill>
              <a:latin typeface="EB Garamond"/>
              <a:ea typeface="EB Garamond"/>
              <a:cs typeface="EB Garamond"/>
              <a:sym typeface="EB Garamond"/>
            </a:endParaRPr>
          </a:p>
          <a:p>
            <a:pPr indent="0" lvl="0" marL="1028700" rtl="0" algn="l">
              <a:lnSpc>
                <a:spcPct val="100000"/>
              </a:lnSpc>
              <a:spcBef>
                <a:spcPts val="0"/>
              </a:spcBef>
              <a:spcAft>
                <a:spcPts val="0"/>
              </a:spcAft>
              <a:buNone/>
            </a:pPr>
            <a:r>
              <a:t/>
            </a:r>
            <a:endParaRPr sz="1600">
              <a:solidFill>
                <a:srgbClr val="454545"/>
              </a:solidFill>
              <a:latin typeface="EB Garamond"/>
              <a:ea typeface="EB Garamond"/>
              <a:cs typeface="EB Garamond"/>
              <a:sym typeface="EB Garamond"/>
            </a:endParaRPr>
          </a:p>
          <a:p>
            <a:pPr indent="-1143000" lvl="0" marL="1085850" rtl="0" algn="l">
              <a:lnSpc>
                <a:spcPct val="100000"/>
              </a:lnSpc>
              <a:spcBef>
                <a:spcPts val="0"/>
              </a:spcBef>
              <a:spcAft>
                <a:spcPts val="0"/>
              </a:spcAft>
              <a:buNone/>
            </a:pPr>
            <a:r>
              <a:t/>
            </a:r>
            <a:endParaRPr sz="1600">
              <a:solidFill>
                <a:srgbClr val="454545"/>
              </a:solidFill>
              <a:latin typeface="EB Garamond"/>
              <a:ea typeface="EB Garamond"/>
              <a:cs typeface="EB Garamond"/>
              <a:sym typeface="EB Garamond"/>
            </a:endParaRPr>
          </a:p>
          <a:p>
            <a:pPr indent="-139700" lvl="0" marL="342900" rtl="0" algn="l">
              <a:lnSpc>
                <a:spcPct val="90000"/>
              </a:lnSpc>
              <a:spcBef>
                <a:spcPts val="0"/>
              </a:spcBef>
              <a:spcAft>
                <a:spcPts val="0"/>
              </a:spcAft>
              <a:buClr>
                <a:schemeClr val="dk1"/>
              </a:buClr>
              <a:buSzPts val="2720"/>
              <a:buNone/>
            </a:pPr>
            <a:r>
              <a:t/>
            </a:r>
            <a:endParaRPr sz="3420">
              <a:latin typeface="Caveat"/>
              <a:ea typeface="Caveat"/>
              <a:cs typeface="Caveat"/>
              <a:sym typeface="Caveat"/>
            </a:endParaRPr>
          </a:p>
        </p:txBody>
      </p:sp>
      <p:sp>
        <p:nvSpPr>
          <p:cNvPr id="150" name="Google Shape;150;p6"/>
          <p:cNvSpPr txBox="1"/>
          <p:nvPr>
            <p:ph type="title"/>
          </p:nvPr>
        </p:nvSpPr>
        <p:spPr>
          <a:xfrm>
            <a:off x="1828799" y="-12"/>
            <a:ext cx="45822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US">
                <a:latin typeface="EB Garamond"/>
                <a:ea typeface="EB Garamond"/>
                <a:cs typeface="EB Garamond"/>
                <a:sym typeface="EB Garamond"/>
              </a:rPr>
              <a:t>PROGRAM</a:t>
            </a:r>
            <a:endParaRPr>
              <a:latin typeface="EB Garamond"/>
              <a:ea typeface="EB Garamond"/>
              <a:cs typeface="EB Garamond"/>
              <a:sym typeface="EB Garamon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4" name="Shape 154"/>
        <p:cNvGrpSpPr/>
        <p:nvPr/>
      </p:nvGrpSpPr>
      <p:grpSpPr>
        <a:xfrm>
          <a:off x="0" y="0"/>
          <a:ext cx="0" cy="0"/>
          <a:chOff x="0" y="0"/>
          <a:chExt cx="0" cy="0"/>
        </a:xfrm>
      </p:grpSpPr>
      <p:sp>
        <p:nvSpPr>
          <p:cNvPr id="155" name="Google Shape;155;g12346deb1d4_0_2"/>
          <p:cNvSpPr/>
          <p:nvPr/>
        </p:nvSpPr>
        <p:spPr>
          <a:xfrm>
            <a:off x="0" y="0"/>
            <a:ext cx="9144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Calibri"/>
              <a:ea typeface="Calibri"/>
              <a:cs typeface="Calibri"/>
              <a:sym typeface="Calibri"/>
            </a:endParaRPr>
          </a:p>
        </p:txBody>
      </p:sp>
      <p:sp>
        <p:nvSpPr>
          <p:cNvPr id="156" name="Google Shape;156;g12346deb1d4_0_2"/>
          <p:cNvSpPr/>
          <p:nvPr/>
        </p:nvSpPr>
        <p:spPr>
          <a:xfrm>
            <a:off x="0" y="0"/>
            <a:ext cx="1487628" cy="6858000"/>
          </a:xfrm>
          <a:custGeom>
            <a:rect b="b" l="l" r="r" t="t"/>
            <a:pathLst>
              <a:path extrusionOk="0" h="6858000" w="1983504">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lt2">
              <a:alpha val="4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2.png" id="157" name="Google Shape;157;g12346deb1d4_0_2"/>
          <p:cNvPicPr preferRelativeResize="0"/>
          <p:nvPr/>
        </p:nvPicPr>
        <p:blipFill rotWithShape="1">
          <a:blip r:embed="rId3">
            <a:alphaModFix/>
          </a:blip>
          <a:srcRect b="0" l="0" r="0" t="0"/>
          <a:stretch/>
        </p:blipFill>
        <p:spPr>
          <a:xfrm>
            <a:off x="6752043" y="-172609"/>
            <a:ext cx="2785532" cy="2785532"/>
          </a:xfrm>
          <a:prstGeom prst="rect">
            <a:avLst/>
          </a:prstGeom>
          <a:noFill/>
          <a:ln>
            <a:noFill/>
          </a:ln>
        </p:spPr>
      </p:pic>
      <p:sp>
        <p:nvSpPr>
          <p:cNvPr id="158" name="Google Shape;158;g12346deb1d4_0_2"/>
          <p:cNvSpPr txBox="1"/>
          <p:nvPr>
            <p:ph idx="1" type="body"/>
          </p:nvPr>
        </p:nvSpPr>
        <p:spPr>
          <a:xfrm>
            <a:off x="347025" y="681000"/>
            <a:ext cx="8643000" cy="4526100"/>
          </a:xfrm>
          <a:prstGeom prst="rect">
            <a:avLst/>
          </a:prstGeom>
          <a:noFill/>
          <a:ln>
            <a:noFill/>
          </a:ln>
        </p:spPr>
        <p:txBody>
          <a:bodyPr anchorCtr="0" anchor="t" bIns="45700" lIns="91425" spcFirstLastPara="1" rIns="91425" wrap="square" tIns="45700">
            <a:noAutofit/>
          </a:bodyPr>
          <a:lstStyle/>
          <a:p>
            <a:pPr indent="0" lvl="0" marL="0" rtl="0" algn="l">
              <a:lnSpc>
                <a:spcPct val="105000"/>
              </a:lnSpc>
              <a:spcBef>
                <a:spcPts val="0"/>
              </a:spcBef>
              <a:spcAft>
                <a:spcPts val="0"/>
              </a:spcAft>
              <a:buClr>
                <a:schemeClr val="dk1"/>
              </a:buClr>
              <a:buSzPts val="935"/>
              <a:buFont typeface="Arial"/>
              <a:buNone/>
            </a:pPr>
            <a:r>
              <a:t/>
            </a:r>
            <a:endParaRPr b="1" sz="1735">
              <a:latin typeface="EB Garamond"/>
              <a:ea typeface="EB Garamond"/>
              <a:cs typeface="EB Garamond"/>
              <a:sym typeface="EB Garamond"/>
            </a:endParaRPr>
          </a:p>
          <a:p>
            <a:pPr indent="0" lvl="0" marL="0" rtl="0" algn="l">
              <a:lnSpc>
                <a:spcPct val="105000"/>
              </a:lnSpc>
              <a:spcBef>
                <a:spcPts val="0"/>
              </a:spcBef>
              <a:spcAft>
                <a:spcPts val="0"/>
              </a:spcAft>
              <a:buClr>
                <a:schemeClr val="dk1"/>
              </a:buClr>
              <a:buSzPts val="935"/>
              <a:buFont typeface="Arial"/>
              <a:buNone/>
            </a:pPr>
            <a:r>
              <a:rPr b="1" lang="en-US" sz="1735">
                <a:latin typeface="EB Garamond"/>
                <a:ea typeface="EB Garamond"/>
                <a:cs typeface="EB Garamond"/>
                <a:sym typeface="EB Garamond"/>
              </a:rPr>
              <a:t>Wednesday, 27/04/2022 (Torrequemada)</a:t>
            </a:r>
            <a:endParaRPr b="1" sz="1735">
              <a:latin typeface="EB Garamond"/>
              <a:ea typeface="EB Garamond"/>
              <a:cs typeface="EB Garamond"/>
              <a:sym typeface="EB Garamond"/>
            </a:endParaRPr>
          </a:p>
          <a:p>
            <a:pPr indent="-1200150" lvl="0" marL="1085850" rtl="0" algn="l">
              <a:spcBef>
                <a:spcPts val="0"/>
              </a:spcBef>
              <a:spcAft>
                <a:spcPts val="0"/>
              </a:spcAft>
              <a:buClr>
                <a:schemeClr val="dk1"/>
              </a:buClr>
              <a:buSzPts val="1100"/>
              <a:buFont typeface="Arial"/>
              <a:buNone/>
            </a:pPr>
            <a:r>
              <a:rPr lang="en-US" sz="1600">
                <a:solidFill>
                  <a:srgbClr val="454545"/>
                </a:solidFill>
                <a:latin typeface="EB Garamond"/>
                <a:ea typeface="EB Garamond"/>
                <a:cs typeface="EB Garamond"/>
                <a:sym typeface="EB Garamond"/>
              </a:rPr>
              <a:t>10:00 - 11:00 Taller práctico. Reeducación de Suelo Pélvico (Profa. Paulina Fuentes)</a:t>
            </a:r>
            <a:endParaRPr sz="1600">
              <a:solidFill>
                <a:srgbClr val="454545"/>
              </a:solidFill>
              <a:latin typeface="EB Garamond"/>
              <a:ea typeface="EB Garamond"/>
              <a:cs typeface="EB Garamond"/>
              <a:sym typeface="EB Garamond"/>
            </a:endParaRPr>
          </a:p>
          <a:p>
            <a:pPr indent="0" lvl="0" marL="1143000" rtl="0" algn="l">
              <a:spcBef>
                <a:spcPts val="0"/>
              </a:spcBef>
              <a:spcAft>
                <a:spcPts val="0"/>
              </a:spcAft>
              <a:buClr>
                <a:schemeClr val="dk1"/>
              </a:buClr>
              <a:buSzPts val="1100"/>
              <a:buFont typeface="Arial"/>
              <a:buNone/>
            </a:pPr>
            <a:r>
              <a:rPr lang="en-US" sz="1600">
                <a:solidFill>
                  <a:srgbClr val="980000"/>
                </a:solidFill>
                <a:latin typeface="EB Garamond"/>
                <a:ea typeface="EB Garamond"/>
                <a:cs typeface="EB Garamond"/>
                <a:sym typeface="EB Garamond"/>
              </a:rPr>
              <a:t>Practical workshop. Pelvic Floor Re-education (Prof. Paulina Fuentes. University of Extremadura)</a:t>
            </a:r>
            <a:endParaRPr sz="1535">
              <a:latin typeface="EB Garamond"/>
              <a:ea typeface="EB Garamond"/>
              <a:cs typeface="EB Garamond"/>
              <a:sym typeface="EB Garamond"/>
            </a:endParaRPr>
          </a:p>
          <a:p>
            <a:pPr indent="0" lvl="0" marL="1085850" rtl="0" algn="l">
              <a:spcBef>
                <a:spcPts val="0"/>
              </a:spcBef>
              <a:spcAft>
                <a:spcPts val="0"/>
              </a:spcAft>
              <a:buClr>
                <a:schemeClr val="dk1"/>
              </a:buClr>
              <a:buSzPts val="1100"/>
              <a:buFont typeface="Arial"/>
              <a:buNone/>
            </a:pPr>
            <a:r>
              <a:t/>
            </a:r>
            <a:endParaRPr sz="1600">
              <a:solidFill>
                <a:srgbClr val="980000"/>
              </a:solidFill>
              <a:latin typeface="EB Garamond"/>
              <a:ea typeface="EB Garamond"/>
              <a:cs typeface="EB Garamond"/>
              <a:sym typeface="EB Garamond"/>
            </a:endParaRPr>
          </a:p>
          <a:p>
            <a:pPr indent="-1104300" lvl="0" marL="990000" rtl="0" algn="l">
              <a:lnSpc>
                <a:spcPct val="100000"/>
              </a:lnSpc>
              <a:spcBef>
                <a:spcPts val="0"/>
              </a:spcBef>
              <a:spcAft>
                <a:spcPts val="0"/>
              </a:spcAft>
              <a:buClr>
                <a:schemeClr val="dk1"/>
              </a:buClr>
              <a:buSzPts val="1100"/>
              <a:buFont typeface="Arial"/>
              <a:buNone/>
            </a:pPr>
            <a:r>
              <a:rPr lang="en-US" sz="1600">
                <a:solidFill>
                  <a:srgbClr val="454545"/>
                </a:solidFill>
                <a:latin typeface="EB Garamond"/>
                <a:ea typeface="EB Garamond"/>
                <a:cs typeface="EB Garamond"/>
                <a:sym typeface="EB Garamond"/>
              </a:rPr>
              <a:t>13:00 - 14:00 Taller práctico. Música y movimiento. Mientras canto, bailo y juego sigo viviendo (Profa. Pilar Barrios y colectivos de mujeres de Torrequemada)</a:t>
            </a:r>
            <a:endParaRPr sz="1600">
              <a:solidFill>
                <a:srgbClr val="454545"/>
              </a:solidFill>
              <a:latin typeface="EB Garamond"/>
              <a:ea typeface="EB Garamond"/>
              <a:cs typeface="EB Garamond"/>
              <a:sym typeface="EB Garamond"/>
            </a:endParaRPr>
          </a:p>
          <a:p>
            <a:pPr indent="38699" lvl="0" marL="990000" rtl="0" algn="l">
              <a:lnSpc>
                <a:spcPct val="100000"/>
              </a:lnSpc>
              <a:spcBef>
                <a:spcPts val="0"/>
              </a:spcBef>
              <a:spcAft>
                <a:spcPts val="0"/>
              </a:spcAft>
              <a:buClr>
                <a:schemeClr val="dk1"/>
              </a:buClr>
              <a:buSzPts val="1100"/>
              <a:buFont typeface="Arial"/>
              <a:buNone/>
            </a:pPr>
            <a:r>
              <a:rPr lang="en-US" sz="1600">
                <a:solidFill>
                  <a:srgbClr val="980000"/>
                </a:solidFill>
                <a:latin typeface="EB Garamond"/>
                <a:ea typeface="EB Garamond"/>
                <a:cs typeface="EB Garamond"/>
                <a:sym typeface="EB Garamond"/>
              </a:rPr>
              <a:t>Practical workshop. Music and movement. While I sing, dance and play I continue to live (Prof. Pilar Barrios and women's collectives of Torrequemada).</a:t>
            </a:r>
            <a:endParaRPr sz="1600">
              <a:solidFill>
                <a:srgbClr val="980000"/>
              </a:solidFill>
              <a:latin typeface="EB Garamond"/>
              <a:ea typeface="EB Garamond"/>
              <a:cs typeface="EB Garamond"/>
              <a:sym typeface="EB Garamond"/>
            </a:endParaRPr>
          </a:p>
          <a:p>
            <a:pPr indent="38699" lvl="0" marL="990000" rtl="0" algn="l">
              <a:lnSpc>
                <a:spcPct val="100000"/>
              </a:lnSpc>
              <a:spcBef>
                <a:spcPts val="0"/>
              </a:spcBef>
              <a:spcAft>
                <a:spcPts val="0"/>
              </a:spcAft>
              <a:buClr>
                <a:schemeClr val="dk1"/>
              </a:buClr>
              <a:buSzPts val="1100"/>
              <a:buFont typeface="Arial"/>
              <a:buNone/>
            </a:pPr>
            <a:r>
              <a:t/>
            </a:r>
            <a:endParaRPr sz="1600">
              <a:solidFill>
                <a:srgbClr val="980000"/>
              </a:solidFill>
              <a:latin typeface="EB Garamond"/>
              <a:ea typeface="EB Garamond"/>
              <a:cs typeface="EB Garamond"/>
              <a:sym typeface="EB Garamond"/>
            </a:endParaRPr>
          </a:p>
          <a:p>
            <a:pPr indent="-1104300" lvl="0" marL="990000" rtl="0" algn="l">
              <a:lnSpc>
                <a:spcPct val="100000"/>
              </a:lnSpc>
              <a:spcBef>
                <a:spcPts val="0"/>
              </a:spcBef>
              <a:spcAft>
                <a:spcPts val="0"/>
              </a:spcAft>
              <a:buClr>
                <a:schemeClr val="dk1"/>
              </a:buClr>
              <a:buSzPts val="1100"/>
              <a:buFont typeface="Arial"/>
              <a:buNone/>
            </a:pPr>
            <a:r>
              <a:rPr lang="en-US" sz="1600">
                <a:solidFill>
                  <a:srgbClr val="454545"/>
                </a:solidFill>
                <a:latin typeface="EB Garamond"/>
                <a:ea typeface="EB Garamond"/>
                <a:cs typeface="EB Garamond"/>
                <a:sym typeface="EB Garamond"/>
              </a:rPr>
              <a:t>14:30 - 15:30 Taller práctico. Cuaderno de campo intergeneracional (Profs. Jesús Morena Martín, Jorge Rojo, Myriam. Universidad de Extremadura)</a:t>
            </a:r>
            <a:endParaRPr sz="1600">
              <a:solidFill>
                <a:srgbClr val="454545"/>
              </a:solidFill>
              <a:latin typeface="EB Garamond"/>
              <a:ea typeface="EB Garamond"/>
              <a:cs typeface="EB Garamond"/>
              <a:sym typeface="EB Garamond"/>
            </a:endParaRPr>
          </a:p>
          <a:p>
            <a:pPr indent="38699" lvl="0" marL="990000" rtl="0" algn="l">
              <a:lnSpc>
                <a:spcPct val="100000"/>
              </a:lnSpc>
              <a:spcBef>
                <a:spcPts val="0"/>
              </a:spcBef>
              <a:spcAft>
                <a:spcPts val="0"/>
              </a:spcAft>
              <a:buClr>
                <a:schemeClr val="dk1"/>
              </a:buClr>
              <a:buSzPts val="1100"/>
              <a:buFont typeface="Arial"/>
              <a:buNone/>
            </a:pPr>
            <a:r>
              <a:rPr lang="en-US" sz="1600">
                <a:solidFill>
                  <a:srgbClr val="980000"/>
                </a:solidFill>
                <a:latin typeface="EB Garamond"/>
                <a:ea typeface="EB Garamond"/>
                <a:cs typeface="EB Garamond"/>
                <a:sym typeface="EB Garamond"/>
              </a:rPr>
              <a:t>Practical workshop. Intergenerational field notebook (Profs. Jesús Morena Martín, Jorge Rojo, Myriam. University of Extremadura)</a:t>
            </a:r>
            <a:r>
              <a:rPr lang="en-US" sz="1600">
                <a:solidFill>
                  <a:srgbClr val="454545"/>
                </a:solidFill>
                <a:latin typeface="EB Garamond"/>
                <a:ea typeface="EB Garamond"/>
                <a:cs typeface="EB Garamond"/>
                <a:sym typeface="EB Garamond"/>
              </a:rPr>
              <a:t>.</a:t>
            </a:r>
            <a:endParaRPr sz="1600">
              <a:solidFill>
                <a:srgbClr val="454545"/>
              </a:solidFill>
              <a:latin typeface="EB Garamond"/>
              <a:ea typeface="EB Garamond"/>
              <a:cs typeface="EB Garamond"/>
              <a:sym typeface="EB Garamond"/>
            </a:endParaRPr>
          </a:p>
          <a:p>
            <a:pPr indent="38699" lvl="0" marL="990000" rtl="0" algn="l">
              <a:lnSpc>
                <a:spcPct val="100000"/>
              </a:lnSpc>
              <a:spcBef>
                <a:spcPts val="0"/>
              </a:spcBef>
              <a:spcAft>
                <a:spcPts val="0"/>
              </a:spcAft>
              <a:buClr>
                <a:schemeClr val="dk1"/>
              </a:buClr>
              <a:buSzPts val="1100"/>
              <a:buFont typeface="Arial"/>
              <a:buNone/>
            </a:pPr>
            <a:r>
              <a:t/>
            </a:r>
            <a:endParaRPr sz="1600">
              <a:solidFill>
                <a:srgbClr val="454545"/>
              </a:solidFill>
              <a:latin typeface="EB Garamond"/>
              <a:ea typeface="EB Garamond"/>
              <a:cs typeface="EB Garamond"/>
              <a:sym typeface="EB Garamond"/>
            </a:endParaRPr>
          </a:p>
          <a:p>
            <a:pPr indent="-1104300" lvl="0" marL="990000" rtl="0" algn="l">
              <a:lnSpc>
                <a:spcPct val="100000"/>
              </a:lnSpc>
              <a:spcBef>
                <a:spcPts val="0"/>
              </a:spcBef>
              <a:spcAft>
                <a:spcPts val="0"/>
              </a:spcAft>
              <a:buClr>
                <a:schemeClr val="dk1"/>
              </a:buClr>
              <a:buSzPts val="1100"/>
              <a:buFont typeface="Arial"/>
              <a:buNone/>
            </a:pPr>
            <a:r>
              <a:rPr lang="en-US" sz="1600">
                <a:solidFill>
                  <a:srgbClr val="454545"/>
                </a:solidFill>
                <a:latin typeface="EB Garamond"/>
                <a:ea typeface="EB Garamond"/>
                <a:cs typeface="EB Garamond"/>
                <a:sym typeface="EB Garamond"/>
              </a:rPr>
              <a:t>15:30 - 16:30 Taller práctico. Interpretación de paisaje rural y patrimonio agrario (Las Corralás)</a:t>
            </a:r>
            <a:endParaRPr sz="1600">
              <a:solidFill>
                <a:srgbClr val="454545"/>
              </a:solidFill>
              <a:latin typeface="EB Garamond"/>
              <a:ea typeface="EB Garamond"/>
              <a:cs typeface="EB Garamond"/>
              <a:sym typeface="EB Garamond"/>
            </a:endParaRPr>
          </a:p>
          <a:p>
            <a:pPr indent="95849" lvl="0" marL="990000" rtl="0" algn="l">
              <a:lnSpc>
                <a:spcPct val="100000"/>
              </a:lnSpc>
              <a:spcBef>
                <a:spcPts val="0"/>
              </a:spcBef>
              <a:spcAft>
                <a:spcPts val="0"/>
              </a:spcAft>
              <a:buClr>
                <a:schemeClr val="dk1"/>
              </a:buClr>
              <a:buSzPts val="1100"/>
              <a:buFont typeface="Arial"/>
              <a:buNone/>
            </a:pPr>
            <a:r>
              <a:rPr lang="en-US" sz="1600">
                <a:solidFill>
                  <a:srgbClr val="980000"/>
                </a:solidFill>
                <a:latin typeface="EB Garamond"/>
                <a:ea typeface="EB Garamond"/>
                <a:cs typeface="EB Garamond"/>
                <a:sym typeface="EB Garamond"/>
              </a:rPr>
              <a:t>Practical workshop. Interpretation of rural landscape and agricultural heritage (Las Corralás).</a:t>
            </a:r>
            <a:endParaRPr sz="1600">
              <a:solidFill>
                <a:srgbClr val="980000"/>
              </a:solidFill>
              <a:latin typeface="EB Garamond"/>
              <a:ea typeface="EB Garamond"/>
              <a:cs typeface="EB Garamond"/>
              <a:sym typeface="EB Garamond"/>
            </a:endParaRPr>
          </a:p>
          <a:p>
            <a:pPr indent="95849" lvl="0" marL="990000" rtl="0" algn="l">
              <a:lnSpc>
                <a:spcPct val="100000"/>
              </a:lnSpc>
              <a:spcBef>
                <a:spcPts val="0"/>
              </a:spcBef>
              <a:spcAft>
                <a:spcPts val="0"/>
              </a:spcAft>
              <a:buClr>
                <a:schemeClr val="dk1"/>
              </a:buClr>
              <a:buSzPts val="1100"/>
              <a:buFont typeface="Arial"/>
              <a:buNone/>
            </a:pPr>
            <a:r>
              <a:t/>
            </a:r>
            <a:endParaRPr sz="1600">
              <a:solidFill>
                <a:srgbClr val="980000"/>
              </a:solidFill>
              <a:latin typeface="EB Garamond"/>
              <a:ea typeface="EB Garamond"/>
              <a:cs typeface="EB Garamond"/>
              <a:sym typeface="EB Garamond"/>
            </a:endParaRPr>
          </a:p>
          <a:p>
            <a:pPr indent="-1104300" lvl="0" marL="990000" rtl="0" algn="l">
              <a:lnSpc>
                <a:spcPct val="100000"/>
              </a:lnSpc>
              <a:spcBef>
                <a:spcPts val="0"/>
              </a:spcBef>
              <a:spcAft>
                <a:spcPts val="0"/>
              </a:spcAft>
              <a:buClr>
                <a:schemeClr val="dk1"/>
              </a:buClr>
              <a:buSzPts val="1100"/>
              <a:buFont typeface="Arial"/>
              <a:buNone/>
            </a:pPr>
            <a:r>
              <a:rPr lang="en-US" sz="1600">
                <a:solidFill>
                  <a:srgbClr val="454545"/>
                </a:solidFill>
                <a:latin typeface="EB Garamond"/>
                <a:ea typeface="EB Garamond"/>
                <a:cs typeface="EB Garamond"/>
                <a:sym typeface="EB Garamond"/>
              </a:rPr>
              <a:t>18:00 - 19:00 Taller Teórico/práctico. Gimnasia oriental para la salud y la longevidad. (Prof. Martín Gómez-Ullate)</a:t>
            </a:r>
            <a:endParaRPr sz="1600">
              <a:solidFill>
                <a:srgbClr val="454545"/>
              </a:solidFill>
              <a:latin typeface="EB Garamond"/>
              <a:ea typeface="EB Garamond"/>
              <a:cs typeface="EB Garamond"/>
              <a:sym typeface="EB Garamond"/>
            </a:endParaRPr>
          </a:p>
          <a:p>
            <a:pPr indent="0" lvl="0" marL="1085850" rtl="0" algn="l">
              <a:spcBef>
                <a:spcPts val="0"/>
              </a:spcBef>
              <a:spcAft>
                <a:spcPts val="0"/>
              </a:spcAft>
              <a:buClr>
                <a:schemeClr val="dk1"/>
              </a:buClr>
              <a:buSzPts val="1100"/>
              <a:buFont typeface="Arial"/>
              <a:buNone/>
            </a:pPr>
            <a:r>
              <a:rPr lang="en-US" sz="1600">
                <a:solidFill>
                  <a:srgbClr val="980000"/>
                </a:solidFill>
                <a:latin typeface="EB Garamond"/>
                <a:ea typeface="EB Garamond"/>
                <a:cs typeface="EB Garamond"/>
                <a:sym typeface="EB Garamond"/>
              </a:rPr>
              <a:t>Practical workshop. Oriental gymnastics for health and longevity. (Prof. Martín Gómez-Ullate)</a:t>
            </a:r>
            <a:endParaRPr sz="1600">
              <a:solidFill>
                <a:srgbClr val="980000"/>
              </a:solidFill>
              <a:latin typeface="EB Garamond"/>
              <a:ea typeface="EB Garamond"/>
              <a:cs typeface="EB Garamond"/>
              <a:sym typeface="EB Garamond"/>
            </a:endParaRPr>
          </a:p>
          <a:p>
            <a:pPr indent="-1104300" lvl="0" marL="990000" rtl="0" algn="l">
              <a:lnSpc>
                <a:spcPct val="100000"/>
              </a:lnSpc>
              <a:spcBef>
                <a:spcPts val="0"/>
              </a:spcBef>
              <a:spcAft>
                <a:spcPts val="0"/>
              </a:spcAft>
              <a:buClr>
                <a:schemeClr val="dk1"/>
              </a:buClr>
              <a:buSzPts val="1100"/>
              <a:buFont typeface="Arial"/>
              <a:buNone/>
            </a:pPr>
            <a:r>
              <a:rPr lang="en-US" sz="1600">
                <a:solidFill>
                  <a:srgbClr val="454545"/>
                </a:solidFill>
                <a:latin typeface="EB Garamond"/>
                <a:ea typeface="EB Garamond"/>
                <a:cs typeface="EB Garamond"/>
                <a:sym typeface="EB Garamond"/>
              </a:rPr>
              <a:t>19:30 - 20:30 Taller teórico/práctico Socialización del Patrimonio. Colabora: Undeground Arqueología.</a:t>
            </a:r>
            <a:endParaRPr sz="1600">
              <a:solidFill>
                <a:srgbClr val="454545"/>
              </a:solidFill>
              <a:latin typeface="EB Garamond"/>
              <a:ea typeface="EB Garamond"/>
              <a:cs typeface="EB Garamond"/>
              <a:sym typeface="EB Garamond"/>
            </a:endParaRPr>
          </a:p>
          <a:p>
            <a:pPr indent="171450" lvl="0" marL="1085850" rtl="0" algn="l">
              <a:lnSpc>
                <a:spcPct val="100000"/>
              </a:lnSpc>
              <a:spcBef>
                <a:spcPts val="0"/>
              </a:spcBef>
              <a:spcAft>
                <a:spcPts val="0"/>
              </a:spcAft>
              <a:buClr>
                <a:schemeClr val="dk1"/>
              </a:buClr>
              <a:buSzPts val="1100"/>
              <a:buFont typeface="Arial"/>
              <a:buNone/>
            </a:pPr>
            <a:r>
              <a:rPr lang="en-US" sz="1600">
                <a:solidFill>
                  <a:srgbClr val="980000"/>
                </a:solidFill>
                <a:latin typeface="EB Garamond"/>
                <a:ea typeface="EB Garamond"/>
                <a:cs typeface="EB Garamond"/>
                <a:sym typeface="EB Garamond"/>
              </a:rPr>
              <a:t>Theoretical/practical workshop Socialisation of Heritage. In collaboration with: Undeground Arqueología.</a:t>
            </a:r>
            <a:endParaRPr sz="1600">
              <a:solidFill>
                <a:srgbClr val="980000"/>
              </a:solidFill>
              <a:latin typeface="EB Garamond"/>
              <a:ea typeface="EB Garamond"/>
              <a:cs typeface="EB Garamond"/>
              <a:sym typeface="EB Garamond"/>
            </a:endParaRPr>
          </a:p>
          <a:p>
            <a:pPr indent="0" lvl="0" marL="0" rtl="0" algn="l">
              <a:lnSpc>
                <a:spcPct val="105000"/>
              </a:lnSpc>
              <a:spcBef>
                <a:spcPts val="0"/>
              </a:spcBef>
              <a:spcAft>
                <a:spcPts val="0"/>
              </a:spcAft>
              <a:buClr>
                <a:schemeClr val="dk1"/>
              </a:buClr>
              <a:buSzPts val="935"/>
              <a:buFont typeface="Arial"/>
              <a:buNone/>
            </a:pPr>
            <a:r>
              <a:t/>
            </a:r>
            <a:endParaRPr sz="1535">
              <a:latin typeface="EB Garamond"/>
              <a:ea typeface="EB Garamond"/>
              <a:cs typeface="EB Garamond"/>
              <a:sym typeface="EB Garamond"/>
            </a:endParaRPr>
          </a:p>
          <a:p>
            <a:pPr indent="0" lvl="0" marL="0" rtl="0" algn="l">
              <a:lnSpc>
                <a:spcPct val="105000"/>
              </a:lnSpc>
              <a:spcBef>
                <a:spcPts val="0"/>
              </a:spcBef>
              <a:spcAft>
                <a:spcPts val="0"/>
              </a:spcAft>
              <a:buClr>
                <a:schemeClr val="dk1"/>
              </a:buClr>
              <a:buSzPts val="935"/>
              <a:buFont typeface="Arial"/>
              <a:buNone/>
            </a:pPr>
            <a:r>
              <a:t/>
            </a:r>
            <a:endParaRPr sz="1535">
              <a:latin typeface="EB Garamond"/>
              <a:ea typeface="EB Garamond"/>
              <a:cs typeface="EB Garamond"/>
              <a:sym typeface="EB Garamond"/>
            </a:endParaRPr>
          </a:p>
          <a:p>
            <a:pPr indent="0" lvl="0" marL="0" rtl="0" algn="l">
              <a:lnSpc>
                <a:spcPct val="105000"/>
              </a:lnSpc>
              <a:spcBef>
                <a:spcPts val="0"/>
              </a:spcBef>
              <a:spcAft>
                <a:spcPts val="0"/>
              </a:spcAft>
              <a:buClr>
                <a:schemeClr val="dk1"/>
              </a:buClr>
              <a:buSzPts val="935"/>
              <a:buFont typeface="Arial"/>
              <a:buNone/>
            </a:pPr>
            <a:r>
              <a:t/>
            </a:r>
            <a:endParaRPr sz="1535">
              <a:latin typeface="EB Garamond"/>
              <a:ea typeface="EB Garamond"/>
              <a:cs typeface="EB Garamond"/>
              <a:sym typeface="EB Garamond"/>
            </a:endParaRPr>
          </a:p>
          <a:p>
            <a:pPr indent="-139700" lvl="0" marL="342900" rtl="0" algn="l">
              <a:lnSpc>
                <a:spcPct val="90000"/>
              </a:lnSpc>
              <a:spcBef>
                <a:spcPts val="0"/>
              </a:spcBef>
              <a:spcAft>
                <a:spcPts val="0"/>
              </a:spcAft>
              <a:buClr>
                <a:schemeClr val="dk1"/>
              </a:buClr>
              <a:buSzPts val="2720"/>
              <a:buNone/>
            </a:pPr>
            <a:r>
              <a:t/>
            </a:r>
            <a:endParaRPr sz="3320">
              <a:latin typeface="Caveat"/>
              <a:ea typeface="Caveat"/>
              <a:cs typeface="Caveat"/>
              <a:sym typeface="Caveat"/>
            </a:endParaRPr>
          </a:p>
        </p:txBody>
      </p:sp>
      <p:sp>
        <p:nvSpPr>
          <p:cNvPr id="159" name="Google Shape;159;g12346deb1d4_0_2"/>
          <p:cNvSpPr txBox="1"/>
          <p:nvPr>
            <p:ph type="title"/>
          </p:nvPr>
        </p:nvSpPr>
        <p:spPr>
          <a:xfrm>
            <a:off x="1828749" y="-92112"/>
            <a:ext cx="45822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US">
                <a:latin typeface="EB Garamond"/>
                <a:ea typeface="EB Garamond"/>
                <a:cs typeface="EB Garamond"/>
                <a:sym typeface="EB Garamond"/>
              </a:rPr>
              <a:t>PROGRAM</a:t>
            </a:r>
            <a:endParaRPr>
              <a:latin typeface="EB Garamond"/>
              <a:ea typeface="EB Garamond"/>
              <a:cs typeface="EB Garamond"/>
              <a:sym typeface="EB Garamon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3" name="Shape 163"/>
        <p:cNvGrpSpPr/>
        <p:nvPr/>
      </p:nvGrpSpPr>
      <p:grpSpPr>
        <a:xfrm>
          <a:off x="0" y="0"/>
          <a:ext cx="0" cy="0"/>
          <a:chOff x="0" y="0"/>
          <a:chExt cx="0" cy="0"/>
        </a:xfrm>
      </p:grpSpPr>
      <p:sp>
        <p:nvSpPr>
          <p:cNvPr id="164" name="Google Shape;164;g12346deb1d4_0_14"/>
          <p:cNvSpPr/>
          <p:nvPr/>
        </p:nvSpPr>
        <p:spPr>
          <a:xfrm>
            <a:off x="0" y="0"/>
            <a:ext cx="9144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Calibri"/>
              <a:ea typeface="Calibri"/>
              <a:cs typeface="Calibri"/>
              <a:sym typeface="Calibri"/>
            </a:endParaRPr>
          </a:p>
        </p:txBody>
      </p:sp>
      <p:sp>
        <p:nvSpPr>
          <p:cNvPr id="165" name="Google Shape;165;g12346deb1d4_0_14"/>
          <p:cNvSpPr/>
          <p:nvPr/>
        </p:nvSpPr>
        <p:spPr>
          <a:xfrm>
            <a:off x="0" y="0"/>
            <a:ext cx="1487628" cy="6858000"/>
          </a:xfrm>
          <a:custGeom>
            <a:rect b="b" l="l" r="r" t="t"/>
            <a:pathLst>
              <a:path extrusionOk="0" h="6858000" w="1983504">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lt2">
              <a:alpha val="4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2.png" id="166" name="Google Shape;166;g12346deb1d4_0_14"/>
          <p:cNvPicPr preferRelativeResize="0"/>
          <p:nvPr/>
        </p:nvPicPr>
        <p:blipFill rotWithShape="1">
          <a:blip r:embed="rId3">
            <a:alphaModFix/>
          </a:blip>
          <a:srcRect b="0" l="0" r="0" t="0"/>
          <a:stretch/>
        </p:blipFill>
        <p:spPr>
          <a:xfrm>
            <a:off x="6752043" y="-172609"/>
            <a:ext cx="2785532" cy="2785532"/>
          </a:xfrm>
          <a:prstGeom prst="rect">
            <a:avLst/>
          </a:prstGeom>
          <a:noFill/>
          <a:ln>
            <a:noFill/>
          </a:ln>
        </p:spPr>
      </p:pic>
      <p:sp>
        <p:nvSpPr>
          <p:cNvPr id="167" name="Google Shape;167;g12346deb1d4_0_14"/>
          <p:cNvSpPr txBox="1"/>
          <p:nvPr>
            <p:ph idx="1" type="body"/>
          </p:nvPr>
        </p:nvSpPr>
        <p:spPr>
          <a:xfrm>
            <a:off x="347025" y="909600"/>
            <a:ext cx="8643000" cy="4526100"/>
          </a:xfrm>
          <a:prstGeom prst="rect">
            <a:avLst/>
          </a:prstGeom>
          <a:noFill/>
          <a:ln>
            <a:noFill/>
          </a:ln>
        </p:spPr>
        <p:txBody>
          <a:bodyPr anchorCtr="0" anchor="t" bIns="45700" lIns="91425" spcFirstLastPara="1" rIns="91425" wrap="square" tIns="45700">
            <a:noAutofit/>
          </a:bodyPr>
          <a:lstStyle/>
          <a:p>
            <a:pPr indent="0" lvl="0" marL="0" rtl="0" algn="l">
              <a:lnSpc>
                <a:spcPct val="105000"/>
              </a:lnSpc>
              <a:spcBef>
                <a:spcPts val="0"/>
              </a:spcBef>
              <a:spcAft>
                <a:spcPts val="0"/>
              </a:spcAft>
              <a:buClr>
                <a:schemeClr val="dk1"/>
              </a:buClr>
              <a:buSzPts val="935"/>
              <a:buFont typeface="Arial"/>
              <a:buNone/>
            </a:pPr>
            <a:r>
              <a:rPr b="1" lang="en-US" sz="1735">
                <a:latin typeface="EB Garamond"/>
                <a:ea typeface="EB Garamond"/>
                <a:cs typeface="EB Garamond"/>
                <a:sym typeface="EB Garamond"/>
              </a:rPr>
              <a:t>Thurs</a:t>
            </a:r>
            <a:r>
              <a:rPr b="1" lang="en-US" sz="1735">
                <a:latin typeface="EB Garamond"/>
                <a:ea typeface="EB Garamond"/>
                <a:cs typeface="EB Garamond"/>
                <a:sym typeface="EB Garamond"/>
              </a:rPr>
              <a:t>day, 28/04/2022 (Casar de Cáceres)</a:t>
            </a:r>
            <a:endParaRPr b="1" sz="1735">
              <a:latin typeface="EB Garamond"/>
              <a:ea typeface="EB Garamond"/>
              <a:cs typeface="EB Garamond"/>
              <a:sym typeface="EB Garamond"/>
            </a:endParaRPr>
          </a:p>
          <a:p>
            <a:pPr indent="-1143000" lvl="0" marL="1200150" rtl="0" algn="l">
              <a:lnSpc>
                <a:spcPct val="100000"/>
              </a:lnSpc>
              <a:spcBef>
                <a:spcPts val="0"/>
              </a:spcBef>
              <a:spcAft>
                <a:spcPts val="0"/>
              </a:spcAft>
              <a:buClr>
                <a:schemeClr val="dk1"/>
              </a:buClr>
              <a:buSzPts val="1100"/>
              <a:buFont typeface="Arial"/>
              <a:buNone/>
            </a:pPr>
            <a:r>
              <a:t/>
            </a:r>
            <a:endParaRPr sz="1600">
              <a:solidFill>
                <a:srgbClr val="454545"/>
              </a:solidFill>
              <a:latin typeface="EB Garamond"/>
              <a:ea typeface="EB Garamond"/>
              <a:cs typeface="EB Garamond"/>
              <a:sym typeface="EB Garamond"/>
            </a:endParaRPr>
          </a:p>
          <a:p>
            <a:pPr indent="-1143000" lvl="0" marL="1200150" rtl="0" algn="l">
              <a:lnSpc>
                <a:spcPct val="100000"/>
              </a:lnSpc>
              <a:spcBef>
                <a:spcPts val="0"/>
              </a:spcBef>
              <a:spcAft>
                <a:spcPts val="0"/>
              </a:spcAft>
              <a:buClr>
                <a:schemeClr val="dk1"/>
              </a:buClr>
              <a:buSzPts val="1100"/>
              <a:buFont typeface="Arial"/>
              <a:buNone/>
            </a:pPr>
            <a:r>
              <a:rPr lang="en-US" sz="1900">
                <a:solidFill>
                  <a:srgbClr val="454545"/>
                </a:solidFill>
                <a:latin typeface="EB Garamond"/>
                <a:ea typeface="EB Garamond"/>
                <a:cs typeface="EB Garamond"/>
                <a:sym typeface="EB Garamond"/>
              </a:rPr>
              <a:t>10:00 - 11:00	Taller práctico. Jardinería sostenible. Sistemas autónomos de riego por goteo. Profs. Mathias Reindl, Ernst Michael</a:t>
            </a:r>
            <a:endParaRPr sz="1900">
              <a:solidFill>
                <a:srgbClr val="454545"/>
              </a:solidFill>
              <a:latin typeface="EB Garamond"/>
              <a:ea typeface="EB Garamond"/>
              <a:cs typeface="EB Garamond"/>
              <a:sym typeface="EB Garamond"/>
            </a:endParaRPr>
          </a:p>
          <a:p>
            <a:pPr indent="57150" lvl="0" marL="1200150" rtl="0" algn="l">
              <a:lnSpc>
                <a:spcPct val="100000"/>
              </a:lnSpc>
              <a:spcBef>
                <a:spcPts val="0"/>
              </a:spcBef>
              <a:spcAft>
                <a:spcPts val="0"/>
              </a:spcAft>
              <a:buClr>
                <a:schemeClr val="dk1"/>
              </a:buClr>
              <a:buSzPts val="1100"/>
              <a:buFont typeface="Arial"/>
              <a:buNone/>
            </a:pPr>
            <a:r>
              <a:rPr lang="en-US" sz="1900">
                <a:solidFill>
                  <a:srgbClr val="980000"/>
                </a:solidFill>
                <a:latin typeface="EB Garamond"/>
                <a:ea typeface="EB Garamond"/>
                <a:cs typeface="EB Garamond"/>
                <a:sym typeface="EB Garamond"/>
              </a:rPr>
              <a:t>Practical workshop. Sustainable gardening. Autonomous drip irrigation systems. Profs. Mathias Reindl, Ernst Michael</a:t>
            </a:r>
            <a:endParaRPr sz="1900">
              <a:solidFill>
                <a:srgbClr val="980000"/>
              </a:solidFill>
              <a:latin typeface="EB Garamond"/>
              <a:ea typeface="EB Garamond"/>
              <a:cs typeface="EB Garamond"/>
              <a:sym typeface="EB Garamond"/>
            </a:endParaRPr>
          </a:p>
          <a:p>
            <a:pPr indent="-1143000" lvl="0" marL="1200150" rtl="0" algn="l">
              <a:lnSpc>
                <a:spcPct val="100000"/>
              </a:lnSpc>
              <a:spcBef>
                <a:spcPts val="0"/>
              </a:spcBef>
              <a:spcAft>
                <a:spcPts val="0"/>
              </a:spcAft>
              <a:buClr>
                <a:schemeClr val="dk1"/>
              </a:buClr>
              <a:buSzPts val="1100"/>
              <a:buFont typeface="Arial"/>
              <a:buNone/>
            </a:pPr>
            <a:r>
              <a:t/>
            </a:r>
            <a:endParaRPr sz="1900">
              <a:solidFill>
                <a:srgbClr val="454545"/>
              </a:solidFill>
              <a:latin typeface="EB Garamond"/>
              <a:ea typeface="EB Garamond"/>
              <a:cs typeface="EB Garamond"/>
              <a:sym typeface="EB Garamond"/>
            </a:endParaRPr>
          </a:p>
          <a:p>
            <a:pPr indent="0" lvl="0" marL="0" rtl="0" algn="l">
              <a:lnSpc>
                <a:spcPct val="105000"/>
              </a:lnSpc>
              <a:spcBef>
                <a:spcPts val="0"/>
              </a:spcBef>
              <a:spcAft>
                <a:spcPts val="0"/>
              </a:spcAft>
              <a:buClr>
                <a:schemeClr val="dk1"/>
              </a:buClr>
              <a:buSzPts val="935"/>
              <a:buFont typeface="Arial"/>
              <a:buNone/>
            </a:pPr>
            <a:r>
              <a:rPr b="1" lang="en-US" sz="1735">
                <a:latin typeface="EB Garamond"/>
                <a:ea typeface="EB Garamond"/>
                <a:cs typeface="EB Garamond"/>
                <a:sym typeface="EB Garamond"/>
              </a:rPr>
              <a:t>Friday, 29/04/2022 (Sierra de la Mosca)</a:t>
            </a:r>
            <a:endParaRPr sz="1535">
              <a:latin typeface="EB Garamond"/>
              <a:ea typeface="EB Garamond"/>
              <a:cs typeface="EB Garamond"/>
              <a:sym typeface="EB Garamond"/>
            </a:endParaRPr>
          </a:p>
          <a:p>
            <a:pPr indent="0" lvl="0" marL="0" rtl="0" algn="l">
              <a:lnSpc>
                <a:spcPct val="105000"/>
              </a:lnSpc>
              <a:spcBef>
                <a:spcPts val="0"/>
              </a:spcBef>
              <a:spcAft>
                <a:spcPts val="0"/>
              </a:spcAft>
              <a:buClr>
                <a:schemeClr val="dk1"/>
              </a:buClr>
              <a:buSzPts val="935"/>
              <a:buFont typeface="Arial"/>
              <a:buNone/>
            </a:pPr>
            <a:r>
              <a:t/>
            </a:r>
            <a:endParaRPr sz="1535">
              <a:latin typeface="EB Garamond"/>
              <a:ea typeface="EB Garamond"/>
              <a:cs typeface="EB Garamond"/>
              <a:sym typeface="EB Garamond"/>
            </a:endParaRPr>
          </a:p>
          <a:p>
            <a:pPr indent="-1143000" lvl="0" marL="1200150" rtl="0" algn="l">
              <a:spcBef>
                <a:spcPts val="0"/>
              </a:spcBef>
              <a:spcAft>
                <a:spcPts val="0"/>
              </a:spcAft>
              <a:buClr>
                <a:schemeClr val="dk1"/>
              </a:buClr>
              <a:buSzPts val="1100"/>
              <a:buFont typeface="Arial"/>
              <a:buNone/>
            </a:pPr>
            <a:r>
              <a:rPr lang="en-US" sz="1900">
                <a:solidFill>
                  <a:srgbClr val="454545"/>
                </a:solidFill>
                <a:latin typeface="EB Garamond"/>
                <a:ea typeface="EB Garamond"/>
                <a:cs typeface="EB Garamond"/>
                <a:sym typeface="EB Garamond"/>
              </a:rPr>
              <a:t>9:00 - 10:00	Taller práctico. Jardinería sostenible. Sistemas autónomos de riego por goteo. Profs. Mathias Reindl, Ernst Michael</a:t>
            </a:r>
            <a:endParaRPr sz="1900">
              <a:solidFill>
                <a:srgbClr val="454545"/>
              </a:solidFill>
              <a:latin typeface="EB Garamond"/>
              <a:ea typeface="EB Garamond"/>
              <a:cs typeface="EB Garamond"/>
              <a:sym typeface="EB Garamond"/>
            </a:endParaRPr>
          </a:p>
          <a:p>
            <a:pPr indent="57150" lvl="0" marL="1200150" rtl="0" algn="l">
              <a:spcBef>
                <a:spcPts val="0"/>
              </a:spcBef>
              <a:spcAft>
                <a:spcPts val="0"/>
              </a:spcAft>
              <a:buClr>
                <a:schemeClr val="dk1"/>
              </a:buClr>
              <a:buSzPts val="1100"/>
              <a:buFont typeface="Arial"/>
              <a:buNone/>
            </a:pPr>
            <a:r>
              <a:rPr lang="en-US" sz="1900">
                <a:solidFill>
                  <a:srgbClr val="980000"/>
                </a:solidFill>
                <a:latin typeface="EB Garamond"/>
                <a:ea typeface="EB Garamond"/>
                <a:cs typeface="EB Garamond"/>
                <a:sym typeface="EB Garamond"/>
              </a:rPr>
              <a:t>Practical workshop. Sustainable gardening. Autonomous drip irrigation systems. Profs. Mathias Reindl, Ernst Michael</a:t>
            </a:r>
            <a:endParaRPr sz="1900">
              <a:solidFill>
                <a:srgbClr val="980000"/>
              </a:solidFill>
              <a:latin typeface="EB Garamond"/>
              <a:ea typeface="EB Garamond"/>
              <a:cs typeface="EB Garamond"/>
              <a:sym typeface="EB Garamond"/>
            </a:endParaRPr>
          </a:p>
          <a:p>
            <a:pPr indent="-1143000" lvl="0" marL="1200150" rtl="0" algn="l">
              <a:spcBef>
                <a:spcPts val="0"/>
              </a:spcBef>
              <a:spcAft>
                <a:spcPts val="0"/>
              </a:spcAft>
              <a:buClr>
                <a:schemeClr val="dk1"/>
              </a:buClr>
              <a:buSzPts val="1100"/>
              <a:buFont typeface="Arial"/>
              <a:buNone/>
            </a:pPr>
            <a:r>
              <a:t/>
            </a:r>
            <a:endParaRPr sz="1900">
              <a:solidFill>
                <a:srgbClr val="454545"/>
              </a:solidFill>
              <a:latin typeface="EB Garamond"/>
              <a:ea typeface="EB Garamond"/>
              <a:cs typeface="EB Garamond"/>
              <a:sym typeface="EB Garamond"/>
            </a:endParaRPr>
          </a:p>
          <a:p>
            <a:pPr indent="-1143000" lvl="0" marL="1200150" rtl="0" algn="l">
              <a:spcBef>
                <a:spcPts val="0"/>
              </a:spcBef>
              <a:spcAft>
                <a:spcPts val="0"/>
              </a:spcAft>
              <a:buClr>
                <a:schemeClr val="dk1"/>
              </a:buClr>
              <a:buSzPts val="1100"/>
              <a:buFont typeface="Arial"/>
              <a:buNone/>
            </a:pPr>
            <a:r>
              <a:rPr lang="en-US" sz="1900">
                <a:solidFill>
                  <a:srgbClr val="454545"/>
                </a:solidFill>
                <a:latin typeface="EB Garamond"/>
                <a:ea typeface="EB Garamond"/>
                <a:cs typeface="EB Garamond"/>
                <a:sym typeface="EB Garamond"/>
              </a:rPr>
              <a:t>10:00 - 11:00	Acción de basuraleza y educación ambiental</a:t>
            </a:r>
            <a:endParaRPr sz="1900">
              <a:solidFill>
                <a:srgbClr val="454545"/>
              </a:solidFill>
              <a:latin typeface="EB Garamond"/>
              <a:ea typeface="EB Garamond"/>
              <a:cs typeface="EB Garamond"/>
              <a:sym typeface="EB Garamond"/>
            </a:endParaRPr>
          </a:p>
          <a:p>
            <a:pPr indent="57150" lvl="0" marL="1200150" rtl="0" algn="l">
              <a:spcBef>
                <a:spcPts val="0"/>
              </a:spcBef>
              <a:spcAft>
                <a:spcPts val="0"/>
              </a:spcAft>
              <a:buClr>
                <a:schemeClr val="dk1"/>
              </a:buClr>
              <a:buSzPts val="1100"/>
              <a:buFont typeface="Arial"/>
              <a:buNone/>
            </a:pPr>
            <a:r>
              <a:rPr lang="en-US" sz="1900">
                <a:solidFill>
                  <a:srgbClr val="980000"/>
                </a:solidFill>
                <a:latin typeface="EB Garamond"/>
                <a:ea typeface="EB Garamond"/>
                <a:cs typeface="EB Garamond"/>
                <a:sym typeface="EB Garamond"/>
              </a:rPr>
              <a:t>Plogging and environmental education</a:t>
            </a:r>
            <a:endParaRPr sz="1900">
              <a:solidFill>
                <a:srgbClr val="454545"/>
              </a:solidFill>
              <a:latin typeface="EB Garamond"/>
              <a:ea typeface="EB Garamond"/>
              <a:cs typeface="EB Garamond"/>
              <a:sym typeface="EB Garamond"/>
            </a:endParaRPr>
          </a:p>
          <a:p>
            <a:pPr indent="-1143000" lvl="0" marL="1200150" rtl="0" algn="l">
              <a:spcBef>
                <a:spcPts val="0"/>
              </a:spcBef>
              <a:spcAft>
                <a:spcPts val="0"/>
              </a:spcAft>
              <a:buClr>
                <a:schemeClr val="dk1"/>
              </a:buClr>
              <a:buSzPts val="1100"/>
              <a:buFont typeface="Arial"/>
              <a:buNone/>
            </a:pPr>
            <a:r>
              <a:t/>
            </a:r>
            <a:endParaRPr sz="1900">
              <a:solidFill>
                <a:srgbClr val="454545"/>
              </a:solidFill>
              <a:latin typeface="EB Garamond"/>
              <a:ea typeface="EB Garamond"/>
              <a:cs typeface="EB Garamond"/>
              <a:sym typeface="EB Garamond"/>
            </a:endParaRPr>
          </a:p>
          <a:p>
            <a:pPr indent="-1143000" lvl="0" marL="1200150" rtl="0" algn="l">
              <a:spcBef>
                <a:spcPts val="0"/>
              </a:spcBef>
              <a:spcAft>
                <a:spcPts val="0"/>
              </a:spcAft>
              <a:buClr>
                <a:schemeClr val="dk1"/>
              </a:buClr>
              <a:buSzPts val="1100"/>
              <a:buFont typeface="Arial"/>
              <a:buNone/>
            </a:pPr>
            <a:r>
              <a:rPr lang="en-US" sz="1900">
                <a:solidFill>
                  <a:srgbClr val="454545"/>
                </a:solidFill>
                <a:latin typeface="EB Garamond"/>
                <a:ea typeface="EB Garamond"/>
                <a:cs typeface="EB Garamond"/>
                <a:sym typeface="EB Garamond"/>
              </a:rPr>
              <a:t>11:00 - 14:00 Taller de lanoterapia y regeneración del campo por buenas prácticas. Colabora: Dehesa lana</a:t>
            </a:r>
            <a:endParaRPr sz="1900">
              <a:solidFill>
                <a:srgbClr val="454545"/>
              </a:solidFill>
              <a:latin typeface="EB Garamond"/>
              <a:ea typeface="EB Garamond"/>
              <a:cs typeface="EB Garamond"/>
              <a:sym typeface="EB Garamond"/>
            </a:endParaRPr>
          </a:p>
          <a:p>
            <a:pPr indent="-1143000" lvl="0" marL="1200150" rtl="0" algn="l">
              <a:spcBef>
                <a:spcPts val="0"/>
              </a:spcBef>
              <a:spcAft>
                <a:spcPts val="0"/>
              </a:spcAft>
              <a:buClr>
                <a:schemeClr val="dk1"/>
              </a:buClr>
              <a:buSzPts val="1100"/>
              <a:buFont typeface="Arial"/>
              <a:buNone/>
            </a:pPr>
            <a:r>
              <a:t/>
            </a:r>
            <a:endParaRPr sz="1900">
              <a:solidFill>
                <a:srgbClr val="454545"/>
              </a:solidFill>
              <a:latin typeface="EB Garamond"/>
              <a:ea typeface="EB Garamond"/>
              <a:cs typeface="EB Garamond"/>
              <a:sym typeface="EB Garamond"/>
            </a:endParaRPr>
          </a:p>
          <a:p>
            <a:pPr indent="0" lvl="0" marL="0" rtl="0" algn="l">
              <a:lnSpc>
                <a:spcPct val="105000"/>
              </a:lnSpc>
              <a:spcBef>
                <a:spcPts val="0"/>
              </a:spcBef>
              <a:spcAft>
                <a:spcPts val="0"/>
              </a:spcAft>
              <a:buClr>
                <a:schemeClr val="dk1"/>
              </a:buClr>
              <a:buSzPts val="935"/>
              <a:buFont typeface="Arial"/>
              <a:buNone/>
            </a:pPr>
            <a:r>
              <a:t/>
            </a:r>
            <a:endParaRPr sz="1535">
              <a:latin typeface="EB Garamond"/>
              <a:ea typeface="EB Garamond"/>
              <a:cs typeface="EB Garamond"/>
              <a:sym typeface="EB Garamond"/>
            </a:endParaRPr>
          </a:p>
          <a:p>
            <a:pPr indent="-139700" lvl="0" marL="342900" rtl="0" algn="l">
              <a:lnSpc>
                <a:spcPct val="90000"/>
              </a:lnSpc>
              <a:spcBef>
                <a:spcPts val="0"/>
              </a:spcBef>
              <a:spcAft>
                <a:spcPts val="0"/>
              </a:spcAft>
              <a:buClr>
                <a:schemeClr val="dk1"/>
              </a:buClr>
              <a:buSzPts val="2720"/>
              <a:buNone/>
            </a:pPr>
            <a:r>
              <a:t/>
            </a:r>
            <a:endParaRPr sz="3320">
              <a:latin typeface="Caveat"/>
              <a:ea typeface="Caveat"/>
              <a:cs typeface="Caveat"/>
              <a:sym typeface="Caveat"/>
            </a:endParaRPr>
          </a:p>
        </p:txBody>
      </p:sp>
      <p:sp>
        <p:nvSpPr>
          <p:cNvPr id="168" name="Google Shape;168;g12346deb1d4_0_14"/>
          <p:cNvSpPr txBox="1"/>
          <p:nvPr>
            <p:ph type="title"/>
          </p:nvPr>
        </p:nvSpPr>
        <p:spPr>
          <a:xfrm>
            <a:off x="1828749" y="-92112"/>
            <a:ext cx="45822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US">
                <a:latin typeface="EB Garamond"/>
                <a:ea typeface="EB Garamond"/>
                <a:cs typeface="EB Garamond"/>
                <a:sym typeface="EB Garamond"/>
              </a:rPr>
              <a:t>PROGRAM</a:t>
            </a:r>
            <a:endParaRPr>
              <a:latin typeface="EB Garamond"/>
              <a:ea typeface="EB Garamond"/>
              <a:cs typeface="EB Garamond"/>
              <a:sym typeface="EB Garamon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2" name="Shape 172"/>
        <p:cNvGrpSpPr/>
        <p:nvPr/>
      </p:nvGrpSpPr>
      <p:grpSpPr>
        <a:xfrm>
          <a:off x="0" y="0"/>
          <a:ext cx="0" cy="0"/>
          <a:chOff x="0" y="0"/>
          <a:chExt cx="0" cy="0"/>
        </a:xfrm>
      </p:grpSpPr>
      <p:sp>
        <p:nvSpPr>
          <p:cNvPr id="173" name="Google Shape;173;p8"/>
          <p:cNvSpPr/>
          <p:nvPr/>
        </p:nvSpPr>
        <p:spPr>
          <a:xfrm>
            <a:off x="0" y="0"/>
            <a:ext cx="9141714"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4" name="Google Shape;174;p8"/>
          <p:cNvSpPr/>
          <p:nvPr/>
        </p:nvSpPr>
        <p:spPr>
          <a:xfrm>
            <a:off x="0" y="0"/>
            <a:ext cx="9144000" cy="6219825"/>
          </a:xfrm>
          <a:custGeom>
            <a:rect b="b" l="l" r="r" t="t"/>
            <a:pathLst>
              <a:path extrusionOk="0" h="6219825" w="12192000">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5.png" id="175" name="Google Shape;175;p8"/>
          <p:cNvPicPr preferRelativeResize="0"/>
          <p:nvPr/>
        </p:nvPicPr>
        <p:blipFill rotWithShape="1">
          <a:blip r:embed="rId3">
            <a:alphaModFix/>
          </a:blip>
          <a:srcRect b="0" l="0" r="0" t="0"/>
          <a:stretch/>
        </p:blipFill>
        <p:spPr>
          <a:xfrm>
            <a:off x="6631244" y="6219825"/>
            <a:ext cx="4115067" cy="1594588"/>
          </a:xfrm>
          <a:prstGeom prst="rect">
            <a:avLst/>
          </a:prstGeom>
          <a:noFill/>
          <a:ln>
            <a:noFill/>
          </a:ln>
        </p:spPr>
      </p:pic>
      <p:sp>
        <p:nvSpPr>
          <p:cNvPr id="176" name="Google Shape;176;p8"/>
          <p:cNvSpPr txBox="1"/>
          <p:nvPr>
            <p:ph type="title"/>
          </p:nvPr>
        </p:nvSpPr>
        <p:spPr>
          <a:xfrm>
            <a:off x="105000" y="1002825"/>
            <a:ext cx="9039000" cy="1143000"/>
          </a:xfrm>
          <a:prstGeom prst="rect">
            <a:avLst/>
          </a:prstGeom>
          <a:noFill/>
          <a:ln>
            <a:noFill/>
          </a:ln>
        </p:spPr>
        <p:txBody>
          <a:bodyPr anchorCtr="0" anchor="ctr" bIns="45700" lIns="57150" spcFirstLastPara="1" rIns="91425" wrap="square" tIns="45700">
            <a:noAutofit/>
          </a:bodyPr>
          <a:lstStyle/>
          <a:p>
            <a:pPr indent="0" lvl="0" marL="57150" rtl="0" algn="l">
              <a:lnSpc>
                <a:spcPct val="105000"/>
              </a:lnSpc>
              <a:spcBef>
                <a:spcPts val="0"/>
              </a:spcBef>
              <a:spcAft>
                <a:spcPts val="0"/>
              </a:spcAft>
              <a:buClr>
                <a:schemeClr val="dk1"/>
              </a:buClr>
              <a:buSzPts val="990"/>
              <a:buFont typeface="Arial"/>
              <a:buNone/>
            </a:pPr>
            <a:r>
              <a:rPr lang="en-US" sz="2671">
                <a:solidFill>
                  <a:srgbClr val="FFFFFF"/>
                </a:solidFill>
                <a:latin typeface="EB Garamond"/>
                <a:ea typeface="EB Garamond"/>
                <a:cs typeface="EB Garamond"/>
                <a:sym typeface="EB Garamond"/>
              </a:rPr>
              <a:t>Propiedades terapéuticas de los hongos. Hongos y Sostenibilidad. Producción.  Showcook y degustación. Colabora: </a:t>
            </a:r>
            <a:r>
              <a:rPr lang="en-US" sz="2671" u="sng">
                <a:solidFill>
                  <a:schemeClr val="hlink"/>
                </a:solidFill>
                <a:latin typeface="EB Garamond"/>
                <a:ea typeface="EB Garamond"/>
                <a:cs typeface="EB Garamond"/>
                <a:sym typeface="EB Garamond"/>
                <a:hlinkClick r:id="rId4"/>
              </a:rPr>
              <a:t>Holistic Fungi</a:t>
            </a:r>
            <a:r>
              <a:rPr lang="en-US" sz="2671">
                <a:solidFill>
                  <a:srgbClr val="FFFFFF"/>
                </a:solidFill>
                <a:latin typeface="EB Garamond"/>
                <a:ea typeface="EB Garamond"/>
                <a:cs typeface="EB Garamond"/>
                <a:sym typeface="EB Garamond"/>
              </a:rPr>
              <a:t> Therapeutic properties of mushrooms. Mushrooms and Sustainability. Showcook and tasting. In collaboration with: Holistic Funghi</a:t>
            </a:r>
            <a:endParaRPr sz="2671">
              <a:solidFill>
                <a:srgbClr val="FFFFFF"/>
              </a:solidFill>
              <a:latin typeface="EB Garamond"/>
              <a:ea typeface="EB Garamond"/>
              <a:cs typeface="EB Garamond"/>
              <a:sym typeface="EB Garamond"/>
            </a:endParaRPr>
          </a:p>
          <a:p>
            <a:pPr indent="0" lvl="0" marL="0" rtl="0" algn="l">
              <a:lnSpc>
                <a:spcPct val="105000"/>
              </a:lnSpc>
              <a:spcBef>
                <a:spcPts val="0"/>
              </a:spcBef>
              <a:spcAft>
                <a:spcPts val="0"/>
              </a:spcAft>
              <a:buClr>
                <a:schemeClr val="dk1"/>
              </a:buClr>
              <a:buSzPts val="842"/>
              <a:buFont typeface="Arial"/>
              <a:buNone/>
            </a:pPr>
            <a:r>
              <a:t/>
            </a:r>
            <a:endParaRPr sz="1771">
              <a:latin typeface="EB Garamond"/>
              <a:ea typeface="EB Garamond"/>
              <a:cs typeface="EB Garamond"/>
              <a:sym typeface="EB Garamond"/>
            </a:endParaRPr>
          </a:p>
          <a:p>
            <a:pPr indent="0" lvl="0" marL="0" rtl="0" algn="ctr">
              <a:lnSpc>
                <a:spcPct val="100000"/>
              </a:lnSpc>
              <a:spcBef>
                <a:spcPts val="0"/>
              </a:spcBef>
              <a:spcAft>
                <a:spcPts val="0"/>
              </a:spcAft>
              <a:buClr>
                <a:schemeClr val="dk1"/>
              </a:buClr>
              <a:buSzPts val="3960"/>
              <a:buFont typeface="Calibri"/>
              <a:buNone/>
            </a:pPr>
            <a:r>
              <a:t/>
            </a:r>
            <a:endParaRPr sz="1460"/>
          </a:p>
        </p:txBody>
      </p:sp>
      <p:sp>
        <p:nvSpPr>
          <p:cNvPr id="177" name="Google Shape;177;p8"/>
          <p:cNvSpPr txBox="1"/>
          <p:nvPr/>
        </p:nvSpPr>
        <p:spPr>
          <a:xfrm>
            <a:off x="800650" y="2785950"/>
            <a:ext cx="7956300" cy="2308800"/>
          </a:xfrm>
          <a:prstGeom prst="rect">
            <a:avLst/>
          </a:prstGeom>
          <a:noFill/>
          <a:ln>
            <a:noFill/>
          </a:ln>
        </p:spPr>
        <p:txBody>
          <a:bodyPr anchorCtr="0" anchor="t" bIns="91425" lIns="91425" spcFirstLastPara="1" rIns="91425" wrap="square" tIns="91425">
            <a:spAutoFit/>
          </a:bodyPr>
          <a:lstStyle/>
          <a:p>
            <a:pPr indent="-403860" lvl="0" marL="457200" rtl="0" algn="l">
              <a:spcBef>
                <a:spcPts val="0"/>
              </a:spcBef>
              <a:spcAft>
                <a:spcPts val="0"/>
              </a:spcAft>
              <a:buClr>
                <a:schemeClr val="dk1"/>
              </a:buClr>
              <a:buSzPts val="2760"/>
              <a:buFont typeface="Playfair Display"/>
              <a:buChar char="●"/>
            </a:pPr>
            <a:r>
              <a:rPr lang="en-US" sz="2760">
                <a:solidFill>
                  <a:schemeClr val="dk1"/>
                </a:solidFill>
                <a:latin typeface="Playfair Display"/>
                <a:ea typeface="Playfair Display"/>
                <a:cs typeface="Playfair Display"/>
                <a:sym typeface="Playfair Display"/>
              </a:rPr>
              <a:t>P</a:t>
            </a:r>
            <a:r>
              <a:rPr lang="en-US" sz="2760">
                <a:solidFill>
                  <a:schemeClr val="dk1"/>
                </a:solidFill>
                <a:latin typeface="Playfair Display"/>
                <a:ea typeface="Playfair Display"/>
                <a:cs typeface="Playfair Display"/>
                <a:sym typeface="Playfair Display"/>
              </a:rPr>
              <a:t>resentación de Holistic Fungi</a:t>
            </a:r>
            <a:endParaRPr sz="2760">
              <a:solidFill>
                <a:schemeClr val="dk1"/>
              </a:solidFill>
              <a:latin typeface="Playfair Display"/>
              <a:ea typeface="Playfair Display"/>
              <a:cs typeface="Playfair Display"/>
              <a:sym typeface="Playfair Display"/>
            </a:endParaRPr>
          </a:p>
          <a:p>
            <a:pPr indent="-403860" lvl="0" marL="457200" rtl="0" algn="l">
              <a:spcBef>
                <a:spcPts val="0"/>
              </a:spcBef>
              <a:spcAft>
                <a:spcPts val="0"/>
              </a:spcAft>
              <a:buClr>
                <a:schemeClr val="dk1"/>
              </a:buClr>
              <a:buSzPts val="2760"/>
              <a:buFont typeface="Playfair Display"/>
              <a:buChar char="●"/>
            </a:pPr>
            <a:r>
              <a:rPr lang="en-US" sz="2760">
                <a:solidFill>
                  <a:schemeClr val="dk1"/>
                </a:solidFill>
                <a:latin typeface="Playfair Display"/>
                <a:ea typeface="Playfair Display"/>
                <a:cs typeface="Playfair Display"/>
                <a:sym typeface="Playfair Display"/>
              </a:rPr>
              <a:t>El reino fungi y la sostenibilidad ambiental</a:t>
            </a:r>
            <a:endParaRPr sz="2760">
              <a:solidFill>
                <a:schemeClr val="dk1"/>
              </a:solidFill>
              <a:latin typeface="Playfair Display"/>
              <a:ea typeface="Playfair Display"/>
              <a:cs typeface="Playfair Display"/>
              <a:sym typeface="Playfair Display"/>
            </a:endParaRPr>
          </a:p>
          <a:p>
            <a:pPr indent="-403860" lvl="0" marL="457200" rtl="0" algn="l">
              <a:spcBef>
                <a:spcPts val="0"/>
              </a:spcBef>
              <a:spcAft>
                <a:spcPts val="0"/>
              </a:spcAft>
              <a:buClr>
                <a:schemeClr val="dk1"/>
              </a:buClr>
              <a:buSzPts val="2760"/>
              <a:buFont typeface="Playfair Display"/>
              <a:buChar char="●"/>
            </a:pPr>
            <a:r>
              <a:rPr lang="en-US" sz="2760">
                <a:solidFill>
                  <a:schemeClr val="dk1"/>
                </a:solidFill>
                <a:latin typeface="Playfair Display"/>
                <a:ea typeface="Playfair Display"/>
                <a:cs typeface="Playfair Display"/>
                <a:sym typeface="Playfair Display"/>
              </a:rPr>
              <a:t>El reino fungi y la salud humana</a:t>
            </a:r>
            <a:endParaRPr sz="2760">
              <a:solidFill>
                <a:schemeClr val="dk1"/>
              </a:solidFill>
              <a:latin typeface="Playfair Display"/>
              <a:ea typeface="Playfair Display"/>
              <a:cs typeface="Playfair Display"/>
              <a:sym typeface="Playfair Display"/>
            </a:endParaRPr>
          </a:p>
          <a:p>
            <a:pPr indent="-403860" lvl="0" marL="457200" rtl="0" algn="l">
              <a:spcBef>
                <a:spcPts val="0"/>
              </a:spcBef>
              <a:spcAft>
                <a:spcPts val="0"/>
              </a:spcAft>
              <a:buClr>
                <a:schemeClr val="dk1"/>
              </a:buClr>
              <a:buSzPts val="2760"/>
              <a:buFont typeface="Playfair Display"/>
              <a:buChar char="●"/>
            </a:pPr>
            <a:r>
              <a:rPr lang="en-US" sz="2760">
                <a:solidFill>
                  <a:schemeClr val="dk1"/>
                </a:solidFill>
                <a:latin typeface="Playfair Display"/>
                <a:ea typeface="Playfair Display"/>
                <a:cs typeface="Playfair Display"/>
                <a:sym typeface="Playfair Display"/>
              </a:rPr>
              <a:t>Taller de inoculación</a:t>
            </a:r>
            <a:endParaRPr sz="2760">
              <a:solidFill>
                <a:schemeClr val="dk1"/>
              </a:solidFill>
              <a:latin typeface="Playfair Display"/>
              <a:ea typeface="Playfair Display"/>
              <a:cs typeface="Playfair Display"/>
              <a:sym typeface="Playfair Display"/>
            </a:endParaRPr>
          </a:p>
          <a:p>
            <a:pPr indent="-403860" lvl="0" marL="457200" rtl="0" algn="l">
              <a:spcBef>
                <a:spcPts val="0"/>
              </a:spcBef>
              <a:spcAft>
                <a:spcPts val="0"/>
              </a:spcAft>
              <a:buClr>
                <a:schemeClr val="dk1"/>
              </a:buClr>
              <a:buSzPts val="2760"/>
              <a:buFont typeface="Playfair Display"/>
              <a:buChar char="●"/>
            </a:pPr>
            <a:r>
              <a:rPr lang="en-US" sz="2760">
                <a:solidFill>
                  <a:schemeClr val="dk1"/>
                </a:solidFill>
                <a:latin typeface="Playfair Display"/>
                <a:ea typeface="Playfair Display"/>
                <a:cs typeface="Playfair Display"/>
                <a:sym typeface="Playfair Display"/>
              </a:rPr>
              <a:t>Showcook y degustación de setas</a:t>
            </a:r>
            <a:endParaRPr sz="2700">
              <a:latin typeface="Playfair Display"/>
              <a:ea typeface="Playfair Display"/>
              <a:cs typeface="Playfair Display"/>
              <a:sym typeface="Playfair Displa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descr="7.png" id="182" name="Google Shape;182;p9"/>
          <p:cNvPicPr preferRelativeResize="0"/>
          <p:nvPr/>
        </p:nvPicPr>
        <p:blipFill rotWithShape="1">
          <a:blip r:embed="rId3">
            <a:alphaModFix/>
          </a:blip>
          <a:srcRect b="0" l="0" r="0" t="0"/>
          <a:stretch/>
        </p:blipFill>
        <p:spPr>
          <a:xfrm>
            <a:off x="0" y="2652458"/>
            <a:ext cx="9144000" cy="4205542"/>
          </a:xfrm>
          <a:prstGeom prst="rect">
            <a:avLst/>
          </a:prstGeom>
          <a:noFill/>
          <a:ln>
            <a:noFill/>
          </a:ln>
        </p:spPr>
      </p:pic>
      <p:sp>
        <p:nvSpPr>
          <p:cNvPr id="183" name="Google Shape;183;p9"/>
          <p:cNvSpPr txBox="1"/>
          <p:nvPr/>
        </p:nvSpPr>
        <p:spPr>
          <a:xfrm>
            <a:off x="300050" y="172400"/>
            <a:ext cx="8550300" cy="672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59">
                <a:solidFill>
                  <a:schemeClr val="dk1"/>
                </a:solidFill>
                <a:latin typeface="Playfair Display"/>
                <a:ea typeface="Playfair Display"/>
                <a:cs typeface="Playfair Display"/>
                <a:sym typeface="Playfair Display"/>
              </a:rPr>
              <a:t>Lanaterapia. Taller práctico para un envejecimiento activo.</a:t>
            </a:r>
            <a:endParaRPr sz="3259">
              <a:solidFill>
                <a:schemeClr val="dk1"/>
              </a:solidFill>
              <a:latin typeface="Playfair Display"/>
              <a:ea typeface="Playfair Display"/>
              <a:cs typeface="Playfair Display"/>
              <a:sym typeface="Playfair Display"/>
            </a:endParaRPr>
          </a:p>
          <a:p>
            <a:pPr indent="0" lvl="0" marL="0" rtl="0" algn="l">
              <a:spcBef>
                <a:spcPts val="0"/>
              </a:spcBef>
              <a:spcAft>
                <a:spcPts val="0"/>
              </a:spcAft>
              <a:buNone/>
            </a:pPr>
            <a:r>
              <a:t/>
            </a:r>
            <a:endParaRPr sz="2760">
              <a:solidFill>
                <a:schemeClr val="dk1"/>
              </a:solidFill>
              <a:latin typeface="Playfair Display"/>
              <a:ea typeface="Playfair Display"/>
              <a:cs typeface="Playfair Display"/>
              <a:sym typeface="Playfair Display"/>
            </a:endParaRPr>
          </a:p>
          <a:p>
            <a:pPr indent="-365760" lvl="0" marL="457200" rtl="0" algn="l">
              <a:spcBef>
                <a:spcPts val="0"/>
              </a:spcBef>
              <a:spcAft>
                <a:spcPts val="0"/>
              </a:spcAft>
              <a:buClr>
                <a:schemeClr val="dk1"/>
              </a:buClr>
              <a:buSzPts val="2160"/>
              <a:buFont typeface="Playfair Display"/>
              <a:buChar char="●"/>
            </a:pPr>
            <a:r>
              <a:rPr lang="en-US" sz="2160">
                <a:solidFill>
                  <a:schemeClr val="dk1"/>
                </a:solidFill>
                <a:latin typeface="Playfair Display"/>
                <a:ea typeface="Playfair Display"/>
                <a:cs typeface="Playfair Display"/>
                <a:sym typeface="Playfair Display"/>
              </a:rPr>
              <a:t>dirigido a fomentar la promoción de la autonomía personal y prevención de la dependencia  a través de la arteterapia, laborterapia y artesanías terapéuticas dirigido a personas mayores con necesidades terapéuticas.</a:t>
            </a:r>
            <a:endParaRPr sz="2160">
              <a:solidFill>
                <a:schemeClr val="dk1"/>
              </a:solidFill>
              <a:latin typeface="Playfair Display"/>
              <a:ea typeface="Playfair Display"/>
              <a:cs typeface="Playfair Display"/>
              <a:sym typeface="Playfair Display"/>
            </a:endParaRPr>
          </a:p>
          <a:p>
            <a:pPr indent="0" lvl="0" marL="0" rtl="0" algn="l">
              <a:spcBef>
                <a:spcPts val="0"/>
              </a:spcBef>
              <a:spcAft>
                <a:spcPts val="0"/>
              </a:spcAft>
              <a:buNone/>
            </a:pPr>
            <a:r>
              <a:t/>
            </a:r>
            <a:endParaRPr sz="2160">
              <a:solidFill>
                <a:schemeClr val="dk1"/>
              </a:solidFill>
              <a:latin typeface="Playfair Display"/>
              <a:ea typeface="Playfair Display"/>
              <a:cs typeface="Playfair Display"/>
              <a:sym typeface="Playfair Display"/>
            </a:endParaRPr>
          </a:p>
          <a:p>
            <a:pPr indent="-365760" lvl="0" marL="457200" rtl="0" algn="l">
              <a:spcBef>
                <a:spcPts val="0"/>
              </a:spcBef>
              <a:spcAft>
                <a:spcPts val="0"/>
              </a:spcAft>
              <a:buClr>
                <a:schemeClr val="dk1"/>
              </a:buClr>
              <a:buSzPts val="2160"/>
              <a:buFont typeface="Playfair Display"/>
              <a:buChar char="●"/>
            </a:pPr>
            <a:r>
              <a:rPr lang="en-US" sz="2160">
                <a:solidFill>
                  <a:schemeClr val="dk1"/>
                </a:solidFill>
                <a:latin typeface="Playfair Display"/>
                <a:ea typeface="Playfair Display"/>
                <a:cs typeface="Playfair Display"/>
                <a:sym typeface="Playfair Display"/>
              </a:rPr>
              <a:t>La lanaterapia Contribuye a ejercitar el cerebro para la prevención de afecciones cognitivas mediante la actividad de las neuronas y mejora aspectos neurológicos concretos como la concentración y la memoria realizando el envejecimiento neuronal.</a:t>
            </a:r>
            <a:endParaRPr sz="2160">
              <a:solidFill>
                <a:schemeClr val="dk1"/>
              </a:solidFill>
              <a:latin typeface="Playfair Display"/>
              <a:ea typeface="Playfair Display"/>
              <a:cs typeface="Playfair Display"/>
              <a:sym typeface="Playfair Display"/>
            </a:endParaRPr>
          </a:p>
          <a:p>
            <a:pPr indent="-365760" lvl="0" marL="457200" rtl="0" algn="l">
              <a:spcBef>
                <a:spcPts val="0"/>
              </a:spcBef>
              <a:spcAft>
                <a:spcPts val="0"/>
              </a:spcAft>
              <a:buClr>
                <a:schemeClr val="dk1"/>
              </a:buClr>
              <a:buSzPts val="2160"/>
              <a:buFont typeface="Playfair Display"/>
              <a:buChar char="●"/>
            </a:pPr>
            <a:r>
              <a:rPr lang="en-US" sz="2160">
                <a:solidFill>
                  <a:schemeClr val="dk1"/>
                </a:solidFill>
                <a:latin typeface="Playfair Display"/>
                <a:ea typeface="Playfair Display"/>
                <a:cs typeface="Playfair Display"/>
                <a:sym typeface="Playfair Display"/>
              </a:rPr>
              <a:t>Mejora la autoestima y la autonomía</a:t>
            </a:r>
            <a:endParaRPr sz="2160">
              <a:solidFill>
                <a:schemeClr val="dk1"/>
              </a:solidFill>
              <a:latin typeface="Playfair Display"/>
              <a:ea typeface="Playfair Display"/>
              <a:cs typeface="Playfair Display"/>
              <a:sym typeface="Playfair Display"/>
            </a:endParaRPr>
          </a:p>
          <a:p>
            <a:pPr indent="-365760" lvl="0" marL="457200" rtl="0" algn="l">
              <a:spcBef>
                <a:spcPts val="0"/>
              </a:spcBef>
              <a:spcAft>
                <a:spcPts val="0"/>
              </a:spcAft>
              <a:buClr>
                <a:schemeClr val="dk1"/>
              </a:buClr>
              <a:buSzPts val="2160"/>
              <a:buFont typeface="Playfair Display"/>
              <a:buChar char="●"/>
            </a:pPr>
            <a:r>
              <a:rPr lang="en-US" sz="2160">
                <a:solidFill>
                  <a:schemeClr val="dk1"/>
                </a:solidFill>
                <a:latin typeface="Playfair Display"/>
                <a:ea typeface="Playfair Display"/>
                <a:cs typeface="Playfair Display"/>
                <a:sym typeface="Playfair Display"/>
              </a:rPr>
              <a:t>Fomenta la psicomotricidad, las habilidades manuales, la coordinación óculo manual y la capacidad creadora.</a:t>
            </a:r>
            <a:endParaRPr sz="2160">
              <a:solidFill>
                <a:schemeClr val="dk1"/>
              </a:solidFill>
              <a:latin typeface="Playfair Display"/>
              <a:ea typeface="Playfair Display"/>
              <a:cs typeface="Playfair Display"/>
              <a:sym typeface="Playfair Display"/>
            </a:endParaRPr>
          </a:p>
          <a:p>
            <a:pPr indent="-365760" lvl="0" marL="457200" rtl="0" algn="l">
              <a:spcBef>
                <a:spcPts val="0"/>
              </a:spcBef>
              <a:spcAft>
                <a:spcPts val="0"/>
              </a:spcAft>
              <a:buClr>
                <a:schemeClr val="dk1"/>
              </a:buClr>
              <a:buSzPts val="2160"/>
              <a:buFont typeface="Playfair Display"/>
              <a:buChar char="●"/>
            </a:pPr>
            <a:r>
              <a:rPr lang="en-US" sz="2160">
                <a:solidFill>
                  <a:schemeClr val="dk1"/>
                </a:solidFill>
                <a:latin typeface="Playfair Display"/>
                <a:ea typeface="Playfair Display"/>
                <a:cs typeface="Playfair Display"/>
                <a:sym typeface="Playfair Display"/>
              </a:rPr>
              <a:t>Fomenta la cohesión grupal y la comunicación mediante espacios de encuentro, de ocio y relaciones sociales saludables...</a:t>
            </a:r>
            <a:endParaRPr sz="2160">
              <a:solidFill>
                <a:schemeClr val="dk1"/>
              </a:solidFill>
              <a:latin typeface="Playfair Display"/>
              <a:ea typeface="Playfair Display"/>
              <a:cs typeface="Playfair Display"/>
              <a:sym typeface="Playfair Display"/>
            </a:endParaRPr>
          </a:p>
          <a:p>
            <a:pPr indent="0" lvl="0" marL="0" rtl="0" algn="l">
              <a:spcBef>
                <a:spcPts val="0"/>
              </a:spcBef>
              <a:spcAft>
                <a:spcPts val="0"/>
              </a:spcAft>
              <a:buNone/>
            </a:pPr>
            <a:r>
              <a:t/>
            </a:r>
            <a:endParaRPr sz="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descr="9.png" id="188" name="Google Shape;188;p10"/>
          <p:cNvPicPr preferRelativeResize="0"/>
          <p:nvPr/>
        </p:nvPicPr>
        <p:blipFill rotWithShape="1">
          <a:blip r:embed="rId3">
            <a:alphaModFix/>
          </a:blip>
          <a:srcRect b="0" l="0" r="0" t="0"/>
          <a:stretch/>
        </p:blipFill>
        <p:spPr>
          <a:xfrm>
            <a:off x="1949427" y="714343"/>
            <a:ext cx="6201507" cy="525683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2021-07-23T14:00:00Z</dcterms:created>
  <dc:creator>Grafica1</dc:creator>
</cp:coreProperties>
</file>