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12192000"/>
  <p:notesSz cx="6858000" cy="9144000"/>
  <p:embeddedFontLst>
    <p:embeddedFont>
      <p:font typeface="Caveat"/>
      <p:regular r:id="rId51"/>
      <p:bold r:id="rId52"/>
    </p:embeddedFont>
    <p:embeddedFont>
      <p:font typeface="Teko"/>
      <p:regular r:id="rId53"/>
      <p:bold r:id="rId54"/>
    </p:embeddedFont>
    <p:embeddedFont>
      <p:font typeface="Lexend"/>
      <p:regular r:id="rId55"/>
      <p:bold r:id="rId56"/>
    </p:embeddedFont>
    <p:embeddedFont>
      <p:font typeface="Gill Sans"/>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59" roundtripDataSignature="AMtx7mje/a8DmceeX4ry1Y/ekLSBdttz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C923FC-1CF1-464F-8390-C7224C727130}">
  <a:tblStyle styleId="{58C923FC-1CF1-464F-8390-C7224C72713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aveat-regular.fntdata"/><Relationship Id="rId50" Type="http://schemas.openxmlformats.org/officeDocument/2006/relationships/slide" Target="slides/slide44.xml"/><Relationship Id="rId53" Type="http://schemas.openxmlformats.org/officeDocument/2006/relationships/font" Target="fonts/Teko-regular.fntdata"/><Relationship Id="rId52" Type="http://schemas.openxmlformats.org/officeDocument/2006/relationships/font" Target="fonts/Caveat-bold.fntdata"/><Relationship Id="rId11" Type="http://schemas.openxmlformats.org/officeDocument/2006/relationships/slide" Target="slides/slide5.xml"/><Relationship Id="rId55" Type="http://schemas.openxmlformats.org/officeDocument/2006/relationships/font" Target="fonts/Lexend-regular.fntdata"/><Relationship Id="rId10" Type="http://schemas.openxmlformats.org/officeDocument/2006/relationships/slide" Target="slides/slide4.xml"/><Relationship Id="rId54" Type="http://schemas.openxmlformats.org/officeDocument/2006/relationships/font" Target="fonts/Teko-bold.fntdata"/><Relationship Id="rId13" Type="http://schemas.openxmlformats.org/officeDocument/2006/relationships/slide" Target="slides/slide7.xml"/><Relationship Id="rId57" Type="http://schemas.openxmlformats.org/officeDocument/2006/relationships/font" Target="fonts/GillSans-regular.fntdata"/><Relationship Id="rId12" Type="http://schemas.openxmlformats.org/officeDocument/2006/relationships/slide" Target="slides/slide6.xml"/><Relationship Id="rId56" Type="http://schemas.openxmlformats.org/officeDocument/2006/relationships/font" Target="fonts/Lexend-bold.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Gill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9613" y="4860925"/>
            <a:ext cx="5680075" cy="4605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 name="Google Shape;86;p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529d9c65ff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529d9c65ff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1529d9c65ff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29d9c65ff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529d9c65ff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1529d9c65ff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529d9c65ff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1529d9c65ff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1529d9c65ff_0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29d9c65ff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529d9c65ff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529d9c65ff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529d9c65ff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1529d9c65ff_0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1529d9c65ff_0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529d9c65ff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529d9c65ff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529d9c65ff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529d9c65ff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529d9c65ff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1529d9c65ff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29d9c65ff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1529d9c65ff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1529d9c65ff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29d9c65ff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1529d9c65ff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1529d9c65ff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529d9c65ff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1529d9c65ff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1529d9c65ff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527f9c0bb7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1527f9c0bb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529d9c65ff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529d9c65ff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1529d9c65ff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529d9c65ff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1529d9c65ff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1529d9c65ff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29d9c65ff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529d9c65ff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1529d9c65ff_0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52eb136fc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52eb136fc2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152eb136fc2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52eb136fc2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52eb136fc2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152eb136fc2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52eb136fc2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52eb136fc2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152eb136fc2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52eb136f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152eb136fc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152eb136fc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52eb136fc2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52eb136fc2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152eb136fc2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52eb136fc2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52eb136fc2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152eb136fc2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52eb136fc2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52eb136fc2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152eb136fc2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b3a602531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13b3a602531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52eb136fc2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52eb136fc2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152eb136fc2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52eb136fc2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52eb136fc2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152eb136fc2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52eb136fc2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52eb136fc2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152eb136fc2_0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52eb136fc2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52eb136fc2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152eb136fc2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52eb136fc2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52eb136fc2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152eb136fc2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52eb136fc2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52eb136fc2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152eb136fc2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52eb136fc2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52eb136fc2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152eb136fc2_0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52eb136fc2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52eb136fc2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152eb136fc2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52eb136fc2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52eb136fc2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152eb136fc2_0_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52eb136fc2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52eb136fc2_0_1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152eb136fc2_0_1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527f9c0bb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1527f9c0bb7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g1527f9c0bb7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52eb136fc2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52eb136fc2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152eb136fc2_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529d9c65ff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529d9c65ff_0_1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1529d9c65ff_0_1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52eb136fc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52eb136fc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152eb136fc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s-E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2eb136fc2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152eb136fc2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g152eb136fc2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1: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73" name="Google Shape;373;p21:notes"/>
          <p:cNvSpPr/>
          <p:nvPr>
            <p:ph idx="2" type="sldImg"/>
          </p:nvPr>
        </p:nvSpPr>
        <p:spPr>
          <a:xfrm>
            <a:off x="139700" y="768350"/>
            <a:ext cx="68199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27f9c0bb7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1527f9c0bb7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1527f9c0bb7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27f9c0bb7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1527f9c0bb7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1527f9c0bb7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529d9c65f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529d9c65f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1529d9c65f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27f9c0bb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527f9c0bb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1527f9c0bb7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27f9c0bb7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527f9c0bb7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1527f9c0bb7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1" name="Shape 21"/>
        <p:cNvGrpSpPr/>
        <p:nvPr/>
      </p:nvGrpSpPr>
      <p:grpSpPr>
        <a:xfrm>
          <a:off x="0" y="0"/>
          <a:ext cx="0" cy="0"/>
          <a:chOff x="0" y="0"/>
          <a:chExt cx="0" cy="0"/>
        </a:xfrm>
      </p:grpSpPr>
      <p:sp>
        <p:nvSpPr>
          <p:cNvPr id="22" name="Google Shape;2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5" name="Shape 25"/>
        <p:cNvGrpSpPr/>
        <p:nvPr/>
      </p:nvGrpSpPr>
      <p:grpSpPr>
        <a:xfrm>
          <a:off x="0" y="0"/>
          <a:ext cx="0" cy="0"/>
          <a:chOff x="0" y="0"/>
          <a:chExt cx="0" cy="0"/>
        </a:xfrm>
      </p:grpSpPr>
      <p:sp>
        <p:nvSpPr>
          <p:cNvPr id="26" name="Google Shape;26;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5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5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3" name="Shape 53"/>
        <p:cNvGrpSpPr/>
        <p:nvPr/>
      </p:nvGrpSpPr>
      <p:grpSpPr>
        <a:xfrm>
          <a:off x="0" y="0"/>
          <a:ext cx="0" cy="0"/>
          <a:chOff x="0" y="0"/>
          <a:chExt cx="0" cy="0"/>
        </a:xfrm>
      </p:grpSpPr>
      <p:sp>
        <p:nvSpPr>
          <p:cNvPr id="54" name="Google Shape;54;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9"/>
          <p:cNvSpPr/>
          <p:nvPr>
            <p:ph idx="2" type="pic"/>
          </p:nvPr>
        </p:nvSpPr>
        <p:spPr>
          <a:xfrm>
            <a:off x="5183188" y="987425"/>
            <a:ext cx="6172200" cy="4873625"/>
          </a:xfrm>
          <a:prstGeom prst="rect">
            <a:avLst/>
          </a:prstGeom>
          <a:noFill/>
          <a:ln>
            <a:noFill/>
          </a:ln>
        </p:spPr>
      </p:sp>
      <p:sp>
        <p:nvSpPr>
          <p:cNvPr id="68" name="Google Shape;68;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hyperlink" Target="https://ror.org/0174shg90" TargetMode="External"/><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0511080" y="2587275"/>
            <a:ext cx="1427125" cy="3242025"/>
          </a:xfrm>
          <a:prstGeom prst="rect">
            <a:avLst/>
          </a:prstGeom>
          <a:noFill/>
          <a:ln>
            <a:noFill/>
          </a:ln>
        </p:spPr>
      </p:pic>
      <p:sp>
        <p:nvSpPr>
          <p:cNvPr id="89" name="Google Shape;89;p1"/>
          <p:cNvSpPr txBox="1"/>
          <p:nvPr>
            <p:ph idx="1" type="subTitle"/>
          </p:nvPr>
        </p:nvSpPr>
        <p:spPr>
          <a:xfrm>
            <a:off x="247875" y="5206800"/>
            <a:ext cx="7282200" cy="141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t/>
            </a:r>
            <a:endParaRPr sz="1000"/>
          </a:p>
          <a:p>
            <a:pPr indent="0" lvl="0" marL="0" rtl="0" algn="l">
              <a:lnSpc>
                <a:spcPct val="100000"/>
              </a:lnSpc>
              <a:spcBef>
                <a:spcPts val="1000"/>
              </a:spcBef>
              <a:spcAft>
                <a:spcPts val="0"/>
              </a:spcAft>
              <a:buClr>
                <a:srgbClr val="4A5241"/>
              </a:buClr>
              <a:buSzPts val="2800"/>
              <a:buNone/>
            </a:pPr>
            <a:r>
              <a:rPr b="1" lang="es-ES" sz="1400">
                <a:solidFill>
                  <a:srgbClr val="4A5241"/>
                </a:solidFill>
              </a:rPr>
              <a:t>Grupo de Investigación “Patrimonio Musical, Cultura y Educación”</a:t>
            </a:r>
            <a:endParaRPr b="1" sz="1400">
              <a:solidFill>
                <a:srgbClr val="4A5241"/>
              </a:solidFill>
            </a:endParaRPr>
          </a:p>
          <a:p>
            <a:pPr indent="0" lvl="0" marL="0" rtl="0" algn="l">
              <a:lnSpc>
                <a:spcPct val="100000"/>
              </a:lnSpc>
              <a:spcBef>
                <a:spcPts val="1000"/>
              </a:spcBef>
              <a:spcAft>
                <a:spcPts val="0"/>
              </a:spcAft>
              <a:buClr>
                <a:srgbClr val="4A5241"/>
              </a:buClr>
              <a:buSzPts val="2800"/>
              <a:buNone/>
            </a:pPr>
            <a:r>
              <a:rPr b="1" lang="es-ES" sz="1700">
                <a:solidFill>
                  <a:srgbClr val="4A5241"/>
                </a:solidFill>
              </a:rPr>
              <a:t>Universidad de Extremadura</a:t>
            </a:r>
            <a:endParaRPr b="1" sz="1700">
              <a:solidFill>
                <a:srgbClr val="4A5241"/>
              </a:solidFill>
            </a:endParaRPr>
          </a:p>
          <a:p>
            <a:pPr indent="0" lvl="0" marL="0" rtl="0" algn="l">
              <a:lnSpc>
                <a:spcPct val="100000"/>
              </a:lnSpc>
              <a:spcBef>
                <a:spcPts val="1000"/>
              </a:spcBef>
              <a:spcAft>
                <a:spcPts val="0"/>
              </a:spcAft>
              <a:buClr>
                <a:srgbClr val="000000"/>
              </a:buClr>
              <a:buSzPts val="2800"/>
              <a:buFont typeface="Arial"/>
              <a:buNone/>
            </a:pPr>
            <a:r>
              <a:rPr b="1" lang="es-ES" sz="1500" u="sng">
                <a:solidFill>
                  <a:srgbClr val="4A5241"/>
                </a:solidFill>
                <a:hlinkClick r:id="rId4">
                  <a:extLst>
                    <a:ext uri="{A12FA001-AC4F-418D-AE19-62706E023703}">
                      <ahyp:hlinkClr val="tx"/>
                    </a:ext>
                  </a:extLst>
                </a:hlinkClick>
              </a:rPr>
              <a:t>https://ror.org/0174shg90</a:t>
            </a:r>
            <a:r>
              <a:rPr b="1" lang="es-ES" sz="1500">
                <a:solidFill>
                  <a:srgbClr val="4A5241"/>
                </a:solidFill>
              </a:rPr>
              <a:t>     </a:t>
            </a:r>
            <a:endParaRPr b="1" sz="1500">
              <a:solidFill>
                <a:srgbClr val="4A5241"/>
              </a:solidFill>
            </a:endParaRPr>
          </a:p>
          <a:p>
            <a:pPr indent="0" lvl="0" marL="0" rtl="0" algn="l">
              <a:lnSpc>
                <a:spcPct val="100000"/>
              </a:lnSpc>
              <a:spcBef>
                <a:spcPts val="1000"/>
              </a:spcBef>
              <a:spcAft>
                <a:spcPts val="0"/>
              </a:spcAft>
              <a:buClr>
                <a:schemeClr val="dk1"/>
              </a:buClr>
              <a:buSzPts val="2800"/>
              <a:buNone/>
            </a:pPr>
            <a:r>
              <a:t/>
            </a:r>
            <a:endParaRPr b="1" sz="2800">
              <a:solidFill>
                <a:srgbClr val="4A5241"/>
              </a:solidFill>
              <a:latin typeface="Arial"/>
              <a:ea typeface="Arial"/>
              <a:cs typeface="Arial"/>
              <a:sym typeface="Arial"/>
            </a:endParaRPr>
          </a:p>
        </p:txBody>
      </p:sp>
      <p:pic>
        <p:nvPicPr>
          <p:cNvPr id="90" name="Google Shape;90;p1"/>
          <p:cNvPicPr preferRelativeResize="0"/>
          <p:nvPr/>
        </p:nvPicPr>
        <p:blipFill rotWithShape="1">
          <a:blip r:embed="rId5">
            <a:alphaModFix/>
          </a:blip>
          <a:srcRect b="0" l="0" r="0" t="0"/>
          <a:stretch/>
        </p:blipFill>
        <p:spPr>
          <a:xfrm>
            <a:off x="2855640" y="6021288"/>
            <a:ext cx="2855975" cy="741797"/>
          </a:xfrm>
          <a:prstGeom prst="rect">
            <a:avLst/>
          </a:prstGeom>
          <a:noFill/>
          <a:ln>
            <a:noFill/>
          </a:ln>
        </p:spPr>
      </p:pic>
      <p:sp>
        <p:nvSpPr>
          <p:cNvPr id="91" name="Google Shape;91;p1"/>
          <p:cNvSpPr txBox="1"/>
          <p:nvPr/>
        </p:nvSpPr>
        <p:spPr>
          <a:xfrm>
            <a:off x="247875" y="3134425"/>
            <a:ext cx="9891900" cy="235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s-ES" sz="4700" u="none" cap="none" strike="noStrike">
                <a:solidFill>
                  <a:srgbClr val="000000"/>
                </a:solidFill>
                <a:latin typeface="Caveat"/>
                <a:ea typeface="Caveat"/>
                <a:cs typeface="Caveat"/>
                <a:sym typeface="Caveat"/>
              </a:rPr>
              <a:t>Learnings, Reflections and Considerations of</a:t>
            </a:r>
            <a:endParaRPr b="0" i="0" sz="4700" u="none" cap="none" strike="noStrike">
              <a:solidFill>
                <a:srgbClr val="000000"/>
              </a:solidFill>
              <a:latin typeface="Caveat"/>
              <a:ea typeface="Caveat"/>
              <a:cs typeface="Caveat"/>
              <a:sym typeface="Caveat"/>
            </a:endParaRPr>
          </a:p>
          <a:p>
            <a:pPr indent="0" lvl="0" marL="0" marR="0" rtl="0" algn="l">
              <a:lnSpc>
                <a:spcPct val="100000"/>
              </a:lnSpc>
              <a:spcBef>
                <a:spcPts val="0"/>
              </a:spcBef>
              <a:spcAft>
                <a:spcPts val="0"/>
              </a:spcAft>
              <a:buClr>
                <a:schemeClr val="dk1"/>
              </a:buClr>
              <a:buSzPts val="1100"/>
              <a:buFont typeface="Arial"/>
              <a:buNone/>
            </a:pPr>
            <a:r>
              <a:rPr b="0" i="0" lang="es-ES" sz="4700" u="none" cap="none" strike="noStrike">
                <a:solidFill>
                  <a:srgbClr val="000000"/>
                </a:solidFill>
                <a:latin typeface="Caveat"/>
                <a:ea typeface="Caveat"/>
                <a:cs typeface="Caveat"/>
                <a:sym typeface="Caveat"/>
              </a:rPr>
              <a:t>the COVID Pandemic from a rural citizen</a:t>
            </a:r>
            <a:endParaRPr b="0" i="0" sz="4700" u="none" cap="none" strike="noStrike">
              <a:solidFill>
                <a:srgbClr val="000000"/>
              </a:solidFill>
              <a:latin typeface="Caveat"/>
              <a:ea typeface="Caveat"/>
              <a:cs typeface="Caveat"/>
              <a:sym typeface="Caveat"/>
            </a:endParaRPr>
          </a:p>
          <a:p>
            <a:pPr indent="0" lvl="0" marL="0" marR="0" rtl="0" algn="l">
              <a:lnSpc>
                <a:spcPct val="100000"/>
              </a:lnSpc>
              <a:spcBef>
                <a:spcPts val="0"/>
              </a:spcBef>
              <a:spcAft>
                <a:spcPts val="0"/>
              </a:spcAft>
              <a:buClr>
                <a:srgbClr val="000000"/>
              </a:buClr>
              <a:buSzPts val="2600"/>
              <a:buFont typeface="Arial"/>
              <a:buNone/>
            </a:pPr>
            <a:r>
              <a:t/>
            </a:r>
            <a:endParaRPr b="0" i="0" sz="4700" u="none" cap="none" strike="noStrike">
              <a:solidFill>
                <a:srgbClr val="000000"/>
              </a:solidFill>
              <a:latin typeface="Caveat"/>
              <a:ea typeface="Caveat"/>
              <a:cs typeface="Caveat"/>
              <a:sym typeface="Caveat"/>
            </a:endParaRPr>
          </a:p>
        </p:txBody>
      </p:sp>
      <p:sp>
        <p:nvSpPr>
          <p:cNvPr id="92" name="Google Shape;92;p1"/>
          <p:cNvSpPr txBox="1"/>
          <p:nvPr/>
        </p:nvSpPr>
        <p:spPr>
          <a:xfrm>
            <a:off x="4744575" y="200150"/>
            <a:ext cx="6993000" cy="277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800" u="none" cap="none" strike="noStrike">
                <a:solidFill>
                  <a:srgbClr val="000000"/>
                </a:solidFill>
                <a:latin typeface="Lexend"/>
                <a:ea typeface="Lexend"/>
                <a:cs typeface="Lexend"/>
                <a:sym typeface="Lexend"/>
              </a:rPr>
              <a:t>International Conference Pandemic Crises in Rural Villages</a:t>
            </a:r>
            <a:endParaRPr b="0" i="0" sz="2800" u="none" cap="none" strike="noStrike">
              <a:solidFill>
                <a:srgbClr val="000000"/>
              </a:solidFill>
              <a:latin typeface="Lexend"/>
              <a:ea typeface="Lexend"/>
              <a:cs typeface="Lexend"/>
              <a:sym typeface="Lexend"/>
            </a:endParaRPr>
          </a:p>
          <a:p>
            <a:pPr indent="0" lvl="0" marL="0" marR="0" rtl="0" algn="ctr">
              <a:lnSpc>
                <a:spcPct val="100000"/>
              </a:lnSpc>
              <a:spcBef>
                <a:spcPts val="0"/>
              </a:spcBef>
              <a:spcAft>
                <a:spcPts val="0"/>
              </a:spcAft>
              <a:buClr>
                <a:schemeClr val="dk1"/>
              </a:buClr>
              <a:buSzPts val="1100"/>
              <a:buFont typeface="Arial"/>
              <a:buNone/>
            </a:pPr>
            <a:r>
              <a:rPr b="0" i="0" lang="es-ES" sz="2800" u="none" cap="none" strike="noStrike">
                <a:solidFill>
                  <a:srgbClr val="000000"/>
                </a:solidFill>
                <a:latin typeface="Lexend"/>
                <a:ea typeface="Lexend"/>
                <a:cs typeface="Lexend"/>
                <a:sym typeface="Lexend"/>
              </a:rPr>
              <a:t>Universidade de Tràs-os-Montes e Alto Douro</a:t>
            </a:r>
            <a:endParaRPr b="0" i="0" sz="2800" u="none" cap="none" strike="noStrike">
              <a:solidFill>
                <a:srgbClr val="000000"/>
              </a:solidFill>
              <a:latin typeface="Lexend"/>
              <a:ea typeface="Lexend"/>
              <a:cs typeface="Lexend"/>
              <a:sym typeface="Lexend"/>
            </a:endParaRPr>
          </a:p>
          <a:p>
            <a:pPr indent="0" lvl="0" marL="0" marR="0" rtl="0" algn="ctr">
              <a:lnSpc>
                <a:spcPct val="100000"/>
              </a:lnSpc>
              <a:spcBef>
                <a:spcPts val="0"/>
              </a:spcBef>
              <a:spcAft>
                <a:spcPts val="0"/>
              </a:spcAft>
              <a:buClr>
                <a:schemeClr val="dk1"/>
              </a:buClr>
              <a:buSzPts val="1100"/>
              <a:buFont typeface="Arial"/>
              <a:buNone/>
            </a:pPr>
            <a:r>
              <a:rPr b="0" i="0" lang="es-ES" sz="2800" u="none" cap="none" strike="noStrike">
                <a:solidFill>
                  <a:srgbClr val="000000"/>
                </a:solidFill>
                <a:latin typeface="Lexend"/>
                <a:ea typeface="Lexend"/>
                <a:cs typeface="Lexend"/>
                <a:sym typeface="Lexend"/>
              </a:rPr>
              <a:t>(Vila Real,  13 de septiembre de 2022)</a:t>
            </a:r>
            <a:endParaRPr b="0" i="0" sz="2800" u="none" cap="none" strike="noStrike">
              <a:solidFill>
                <a:srgbClr val="000000"/>
              </a:solidFill>
              <a:latin typeface="Lexend"/>
              <a:ea typeface="Lexend"/>
              <a:cs typeface="Lexend"/>
              <a:sym typeface="Lexend"/>
            </a:endParaRPr>
          </a:p>
          <a:p>
            <a:pPr indent="0" lvl="0" marL="0" marR="0" rtl="0" algn="ctr">
              <a:lnSpc>
                <a:spcPct val="100000"/>
              </a:lnSpc>
              <a:spcBef>
                <a:spcPts val="0"/>
              </a:spcBef>
              <a:spcAft>
                <a:spcPts val="0"/>
              </a:spcAft>
              <a:buClr>
                <a:srgbClr val="000000"/>
              </a:buClr>
              <a:buSzPts val="2700"/>
              <a:buFont typeface="Arial"/>
              <a:buNone/>
            </a:pPr>
            <a:r>
              <a:t/>
            </a:r>
            <a:endParaRPr b="0" i="0" sz="2800" u="none" cap="none" strike="noStrike">
              <a:solidFill>
                <a:srgbClr val="000000"/>
              </a:solidFill>
              <a:latin typeface="Lexend"/>
              <a:ea typeface="Lexend"/>
              <a:cs typeface="Lexend"/>
              <a:sym typeface="Lexend"/>
            </a:endParaRPr>
          </a:p>
        </p:txBody>
      </p:sp>
      <p:sp>
        <p:nvSpPr>
          <p:cNvPr id="93" name="Google Shape;93;p1"/>
          <p:cNvSpPr/>
          <p:nvPr/>
        </p:nvSpPr>
        <p:spPr>
          <a:xfrm>
            <a:off x="0" y="-1187172"/>
            <a:ext cx="819455" cy="283154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dk1"/>
                </a:solidFill>
                <a:latin typeface="Arial"/>
                <a:ea typeface="Arial"/>
                <a:cs typeface="Arial"/>
                <a:sym typeface="Arial"/>
              </a:rPr>
              <a:t>  </a:t>
            </a:r>
            <a:r>
              <a:rPr b="0" i="0" lang="es-ES" sz="12400" u="none" cap="none" strike="noStrike">
                <a:solidFill>
                  <a:schemeClr val="dk1"/>
                </a:solidFill>
                <a:latin typeface="Arial"/>
                <a:ea typeface="Arial"/>
                <a:cs typeface="Arial"/>
                <a:sym typeface="Arial"/>
              </a:rPr>
              <a:t> </a:t>
            </a:r>
            <a:r>
              <a:rPr b="0" i="0" lang="es-ES" sz="1800" u="none" cap="none" strike="noStrike">
                <a:solidFill>
                  <a:schemeClr val="dk1"/>
                </a:solidFill>
                <a:latin typeface="Arial"/>
                <a:ea typeface="Arial"/>
                <a:cs typeface="Arial"/>
                <a:sym typeface="Arial"/>
              </a:rPr>
              <a:t> </a:t>
            </a:r>
            <a:br>
              <a:rPr b="0" i="0" lang="es-ES" sz="822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s-E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descr="https://lh5.googleusercontent.com/Myl4PNvCia-39fedz84TckRtqtKDjGuSrDeKGpzTOhYt2swhosQ_gg9mSsCKcX-4U8jCdCam9XhyGFOhQl_HoxOFjk2g6P76G1Li4Xvau7teP5ORiY7uvIiXZErWz8FBhXJZPdNeVhok4wIGnA" id="94" name="Google Shape;94;p1"/>
          <p:cNvPicPr preferRelativeResize="0"/>
          <p:nvPr/>
        </p:nvPicPr>
        <p:blipFill rotWithShape="1">
          <a:blip r:embed="rId6">
            <a:alphaModFix/>
          </a:blip>
          <a:srcRect b="0" l="0" r="0" t="0"/>
          <a:stretch/>
        </p:blipFill>
        <p:spPr>
          <a:xfrm>
            <a:off x="9450560" y="5829300"/>
            <a:ext cx="2838128" cy="984076"/>
          </a:xfrm>
          <a:prstGeom prst="rect">
            <a:avLst/>
          </a:prstGeom>
          <a:noFill/>
          <a:ln>
            <a:noFill/>
          </a:ln>
        </p:spPr>
      </p:pic>
      <p:pic>
        <p:nvPicPr>
          <p:cNvPr descr="https://lh5.googleusercontent.com/LpOwZnDKIgI6tbFimJK4VGPm2fEjZQxB1UHZXT7qC_6lSCkHiwdA-UKOAoOGH1UOhCvkv2WzmtU9s9YM721jzeCwnSUf4rPOwPzxx1jG3ip1EnnQOrKcsZYtb0GcXLmQfZKbVcpUOvQcACv29Q" id="95" name="Google Shape;95;p1"/>
          <p:cNvPicPr preferRelativeResize="0"/>
          <p:nvPr/>
        </p:nvPicPr>
        <p:blipFill rotWithShape="1">
          <a:blip r:embed="rId7">
            <a:alphaModFix/>
          </a:blip>
          <a:srcRect b="0" l="0" r="0" t="0"/>
          <a:stretch/>
        </p:blipFill>
        <p:spPr>
          <a:xfrm>
            <a:off x="5986527" y="6008804"/>
            <a:ext cx="991038" cy="849196"/>
          </a:xfrm>
          <a:prstGeom prst="rect">
            <a:avLst/>
          </a:prstGeom>
          <a:noFill/>
          <a:ln>
            <a:noFill/>
          </a:ln>
        </p:spPr>
      </p:pic>
      <p:sp>
        <p:nvSpPr>
          <p:cNvPr id="96" name="Google Shape;96;p1"/>
          <p:cNvSpPr/>
          <p:nvPr/>
        </p:nvSpPr>
        <p:spPr>
          <a:xfrm>
            <a:off x="6960096" y="6306198"/>
            <a:ext cx="60960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Gill Sans"/>
                <a:ea typeface="Gill Sans"/>
                <a:cs typeface="Gill Sans"/>
                <a:sym typeface="Gill Sans"/>
              </a:rPr>
              <a:t>Fondo Europeo de Desarrollo Regional</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Gill Sans"/>
                <a:ea typeface="Gill Sans"/>
                <a:cs typeface="Gill Sans"/>
                <a:sym typeface="Gill Sans"/>
              </a:rPr>
              <a:t>Una manera de hacer Europa</a:t>
            </a:r>
            <a:endParaRPr b="0" i="0" sz="1050" u="none" cap="none" strike="noStrike">
              <a:solidFill>
                <a:schemeClr val="dk1"/>
              </a:solidFill>
              <a:latin typeface="Arial"/>
              <a:ea typeface="Arial"/>
              <a:cs typeface="Arial"/>
              <a:sym typeface="Arial"/>
            </a:endParaRPr>
          </a:p>
        </p:txBody>
      </p:sp>
      <p:sp>
        <p:nvSpPr>
          <p:cNvPr id="97" name="Google Shape;97;p1"/>
          <p:cNvSpPr txBox="1"/>
          <p:nvPr/>
        </p:nvSpPr>
        <p:spPr>
          <a:xfrm>
            <a:off x="6418275" y="4600100"/>
            <a:ext cx="45900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s-ES" sz="2800" u="none" cap="none" strike="noStrike">
                <a:solidFill>
                  <a:srgbClr val="000000"/>
                </a:solidFill>
                <a:latin typeface="Arial"/>
                <a:ea typeface="Arial"/>
                <a:cs typeface="Arial"/>
                <a:sym typeface="Arial"/>
              </a:rPr>
              <a:t>Martín Gómez-Ullate</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1" i="0" lang="es-ES" sz="2800" u="none" cap="none" strike="noStrike">
                <a:solidFill>
                  <a:srgbClr val="000000"/>
                </a:solidFill>
                <a:latin typeface="Arial"/>
                <a:ea typeface="Arial"/>
                <a:cs typeface="Arial"/>
                <a:sym typeface="Arial"/>
              </a:rPr>
              <a:t>Sofía Silveira</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1" i="0" sz="2800" u="none" cap="none" strike="noStrike">
              <a:solidFill>
                <a:srgbClr val="000000"/>
              </a:solidFill>
              <a:latin typeface="Arial"/>
              <a:ea typeface="Arial"/>
              <a:cs typeface="Arial"/>
              <a:sym typeface="Arial"/>
            </a:endParaRPr>
          </a:p>
        </p:txBody>
      </p:sp>
      <p:pic>
        <p:nvPicPr>
          <p:cNvPr id="98" name="Google Shape;98;p1"/>
          <p:cNvPicPr preferRelativeResize="0"/>
          <p:nvPr/>
        </p:nvPicPr>
        <p:blipFill rotWithShape="1">
          <a:blip r:embed="rId8">
            <a:alphaModFix/>
          </a:blip>
          <a:srcRect b="0" l="0" r="0" t="0"/>
          <a:stretch/>
        </p:blipFill>
        <p:spPr>
          <a:xfrm>
            <a:off x="0" y="0"/>
            <a:ext cx="4590000" cy="30635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529d9c65ff_0_80"/>
          <p:cNvSpPr txBox="1"/>
          <p:nvPr/>
        </p:nvSpPr>
        <p:spPr>
          <a:xfrm>
            <a:off x="-179700" y="112425"/>
            <a:ext cx="12371700" cy="51102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7600"/>
              <a:buFont typeface="Arial"/>
              <a:buNone/>
            </a:pPr>
            <a:r>
              <a:rPr b="1" i="0" lang="es-ES" sz="7600" u="none" cap="none" strike="noStrike">
                <a:solidFill>
                  <a:srgbClr val="4A5241"/>
                </a:solidFill>
                <a:latin typeface="Calibri"/>
                <a:ea typeface="Calibri"/>
                <a:cs typeface="Calibri"/>
                <a:sym typeface="Calibri"/>
              </a:rPr>
              <a:t>CULTURAL CONTEXT</a:t>
            </a:r>
            <a:endParaRPr b="1" i="0" sz="7600" u="none" cap="none" strike="noStrike">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lang="es-ES" sz="4200">
                <a:solidFill>
                  <a:srgbClr val="4A5241"/>
                </a:solidFill>
                <a:latin typeface="Calibri"/>
                <a:ea typeface="Calibri"/>
                <a:cs typeface="Calibri"/>
                <a:sym typeface="Calibri"/>
              </a:rPr>
              <a:t>THERE ARE SOME TERMS THAT DEFINE BETTER THAN OTHERS OUR PRESENT CULTURAL CONTEXT OR ZEITGEIST. ONE OF THOSE IS POST-TRUTH</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529d9c65ff_0_85"/>
          <p:cNvSpPr txBox="1"/>
          <p:nvPr/>
        </p:nvSpPr>
        <p:spPr>
          <a:xfrm>
            <a:off x="-179700" y="112425"/>
            <a:ext cx="12371700" cy="76962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7600"/>
              <a:buFont typeface="Arial"/>
              <a:buNone/>
            </a:pPr>
            <a:r>
              <a:rPr b="1" lang="es-ES" sz="7600">
                <a:solidFill>
                  <a:srgbClr val="4A5241"/>
                </a:solidFill>
                <a:latin typeface="Calibri"/>
                <a:ea typeface="Calibri"/>
                <a:cs typeface="Calibri"/>
                <a:sym typeface="Calibri"/>
              </a:rPr>
              <a:t>POST-TRUTH</a:t>
            </a:r>
            <a:endParaRPr b="1" i="0" sz="7600" u="none" cap="none" strike="noStrike">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lang="es-ES" sz="4200">
                <a:solidFill>
                  <a:srgbClr val="4A5241"/>
                </a:solidFill>
                <a:latin typeface="Calibri"/>
                <a:ea typeface="Calibri"/>
                <a:cs typeface="Calibri"/>
                <a:sym typeface="Calibri"/>
              </a:rPr>
              <a:t>Oxford dictionaries popularly defined it as "relating to and denoting circumstances in which objective facts are less influential in shaping public opinion than appeals to emotion and personal belief."</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lang="es-ES" sz="4200">
                <a:solidFill>
                  <a:srgbClr val="4A5241"/>
                </a:solidFill>
                <a:latin typeface="Calibri"/>
                <a:ea typeface="Calibri"/>
                <a:cs typeface="Calibri"/>
                <a:sym typeface="Calibri"/>
              </a:rPr>
              <a:t>The term was named Oxford Dictionaries Word of the Year in 2016</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529d9c65ff_0_92"/>
          <p:cNvSpPr txBox="1"/>
          <p:nvPr/>
        </p:nvSpPr>
        <p:spPr>
          <a:xfrm>
            <a:off x="-179700" y="112425"/>
            <a:ext cx="12371700" cy="51102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7600"/>
              <a:buFont typeface="Arial"/>
              <a:buNone/>
            </a:pPr>
            <a:r>
              <a:rPr b="1" lang="es-ES" sz="7600">
                <a:solidFill>
                  <a:srgbClr val="4A5241"/>
                </a:solidFill>
                <a:latin typeface="Calibri"/>
                <a:ea typeface="Calibri"/>
                <a:cs typeface="Calibri"/>
                <a:sym typeface="Calibri"/>
              </a:rPr>
              <a:t>OBJECTIVE FACTS</a:t>
            </a:r>
            <a:endParaRPr b="1" i="0" sz="7600" u="none" cap="none" strike="noStrike">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lang="es-ES" sz="4200">
                <a:solidFill>
                  <a:srgbClr val="4A5241"/>
                </a:solidFill>
                <a:latin typeface="Calibri"/>
                <a:ea typeface="Calibri"/>
                <a:cs typeface="Calibri"/>
                <a:sym typeface="Calibri"/>
              </a:rPr>
              <a:t>WHILE COMMON SENSE TAKE AS OBJECTIVE FACTS OUR SURROUNDING FACTS, SCIENTIFIC SENSE TAKE STATISTICS.</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529d9c65ff_0_97"/>
          <p:cNvSpPr txBox="1"/>
          <p:nvPr/>
        </p:nvSpPr>
        <p:spPr>
          <a:xfrm>
            <a:off x="-179700" y="112425"/>
            <a:ext cx="12371700" cy="51102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7600"/>
              <a:buFont typeface="Arial"/>
              <a:buNone/>
            </a:pPr>
            <a:r>
              <a:rPr b="1" lang="es-ES" sz="7600">
                <a:solidFill>
                  <a:srgbClr val="4A5241"/>
                </a:solidFill>
                <a:latin typeface="Calibri"/>
                <a:ea typeface="Calibri"/>
                <a:cs typeface="Calibri"/>
                <a:sym typeface="Calibri"/>
              </a:rPr>
              <a:t>STATISTICS</a:t>
            </a:r>
            <a:endParaRPr b="1" i="0" sz="7600" u="none" cap="none" strike="noStrike">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lang="es-ES" sz="4200">
                <a:solidFill>
                  <a:srgbClr val="4A5241"/>
                </a:solidFill>
                <a:latin typeface="Calibri"/>
                <a:ea typeface="Calibri"/>
                <a:cs typeface="Calibri"/>
                <a:sym typeface="Calibri"/>
              </a:rPr>
              <a:t>OF COURSE, WE HAVE TO LEARN HOW TO READ AND INTERPRET STATISTICS AND WHAT INDICATORS TO TAKE.</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529d9c65ff_0_108"/>
          <p:cNvSpPr txBox="1"/>
          <p:nvPr/>
        </p:nvSpPr>
        <p:spPr>
          <a:xfrm>
            <a:off x="-179700" y="112425"/>
            <a:ext cx="12371700" cy="4817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5600"/>
              <a:buFont typeface="Arial"/>
              <a:buNone/>
            </a:pPr>
            <a:r>
              <a:rPr b="1" lang="es-ES" sz="6500">
                <a:solidFill>
                  <a:srgbClr val="4A5241"/>
                </a:solidFill>
                <a:latin typeface="Calibri"/>
                <a:ea typeface="Calibri"/>
                <a:cs typeface="Calibri"/>
                <a:sym typeface="Calibri"/>
              </a:rPr>
              <a:t>OBJECTIVE FACTS VS. EMOTIONS</a:t>
            </a:r>
            <a:endParaRPr b="1" sz="65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175" name="Google Shape;175;g1529d9c65ff_0_108"/>
          <p:cNvPicPr preferRelativeResize="0"/>
          <p:nvPr/>
        </p:nvPicPr>
        <p:blipFill>
          <a:blip r:embed="rId3">
            <a:alphaModFix/>
          </a:blip>
          <a:stretch>
            <a:fillRect/>
          </a:stretch>
        </p:blipFill>
        <p:spPr>
          <a:xfrm>
            <a:off x="2490900" y="1421850"/>
            <a:ext cx="6706100" cy="4470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529d9c65ff_0_114"/>
          <p:cNvSpPr txBox="1"/>
          <p:nvPr/>
        </p:nvSpPr>
        <p:spPr>
          <a:xfrm>
            <a:off x="-179700" y="112425"/>
            <a:ext cx="12371700" cy="4817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5600"/>
              <a:buFont typeface="Arial"/>
              <a:buNone/>
            </a:pPr>
            <a:r>
              <a:rPr b="1" lang="es-ES" sz="6500">
                <a:solidFill>
                  <a:srgbClr val="4A5241"/>
                </a:solidFill>
                <a:latin typeface="Calibri"/>
                <a:ea typeface="Calibri"/>
                <a:cs typeface="Calibri"/>
                <a:sym typeface="Calibri"/>
              </a:rPr>
              <a:t>OBJECTIVE FACTS VS. EMOTIONS</a:t>
            </a:r>
            <a:endParaRPr b="1" sz="65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182" name="Google Shape;182;g1529d9c65ff_0_114"/>
          <p:cNvPicPr preferRelativeResize="0"/>
          <p:nvPr/>
        </p:nvPicPr>
        <p:blipFill>
          <a:blip r:embed="rId3">
            <a:alphaModFix/>
          </a:blip>
          <a:stretch>
            <a:fillRect/>
          </a:stretch>
        </p:blipFill>
        <p:spPr>
          <a:xfrm>
            <a:off x="1906250" y="1345299"/>
            <a:ext cx="8999276" cy="506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529d9c65ff_0_121"/>
          <p:cNvSpPr txBox="1"/>
          <p:nvPr/>
        </p:nvSpPr>
        <p:spPr>
          <a:xfrm>
            <a:off x="-179700" y="112425"/>
            <a:ext cx="12371700" cy="4817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5600"/>
              <a:buFont typeface="Arial"/>
              <a:buNone/>
            </a:pPr>
            <a:r>
              <a:rPr b="1" lang="es-ES" sz="6500">
                <a:solidFill>
                  <a:srgbClr val="4A5241"/>
                </a:solidFill>
                <a:latin typeface="Calibri"/>
                <a:ea typeface="Calibri"/>
                <a:cs typeface="Calibri"/>
                <a:sym typeface="Calibri"/>
              </a:rPr>
              <a:t>OBJECTIVE FACTS VS. EMOTIONS</a:t>
            </a:r>
            <a:endParaRPr b="1" sz="65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graphicFrame>
        <p:nvGraphicFramePr>
          <p:cNvPr id="189" name="Google Shape;189;g1529d9c65ff_0_121"/>
          <p:cNvGraphicFramePr/>
          <p:nvPr/>
        </p:nvGraphicFramePr>
        <p:xfrm>
          <a:off x="2490875" y="2428875"/>
          <a:ext cx="3000000" cy="3000000"/>
        </p:xfrm>
        <a:graphic>
          <a:graphicData uri="http://schemas.openxmlformats.org/drawingml/2006/table">
            <a:tbl>
              <a:tblPr>
                <a:noFill/>
                <a:tableStyleId>{58C923FC-1CF1-464F-8390-C7224C727130}</a:tableStyleId>
              </a:tblPr>
              <a:tblGrid>
                <a:gridCol w="2030250"/>
                <a:gridCol w="2910425"/>
                <a:gridCol w="3356375"/>
              </a:tblGrid>
              <a:tr h="571500">
                <a:tc>
                  <a:txBody>
                    <a:bodyPr/>
                    <a:lstStyle/>
                    <a:p>
                      <a:pPr indent="0" lvl="0" marL="0" rtl="0" algn="r">
                        <a:lnSpc>
                          <a:spcPct val="115000"/>
                        </a:lnSpc>
                        <a:spcBef>
                          <a:spcPts val="0"/>
                        </a:spcBef>
                        <a:spcAft>
                          <a:spcPts val="0"/>
                        </a:spcAft>
                        <a:buNone/>
                      </a:pPr>
                      <a:r>
                        <a:rPr lang="es-ES" sz="3600"/>
                        <a:t>2021</a:t>
                      </a:r>
                      <a:endParaRPr sz="36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571500">
                <a:tc>
                  <a:txBody>
                    <a:bodyPr/>
                    <a:lstStyle/>
                    <a:p>
                      <a:pPr indent="0" lvl="0" marL="0" rtl="0" algn="l">
                        <a:spcBef>
                          <a:spcPts val="0"/>
                        </a:spcBef>
                        <a:spcAft>
                          <a:spcPts val="0"/>
                        </a:spcAft>
                        <a:buNone/>
                      </a:pPr>
                      <a:r>
                        <a:t/>
                      </a:r>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3600"/>
                        <a:t>FLIGHTS</a:t>
                      </a:r>
                      <a:endParaRPr sz="36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3600"/>
                        <a:t>TRAFFIC</a:t>
                      </a:r>
                      <a:endParaRPr sz="36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r h="571500">
                <a:tc>
                  <a:txBody>
                    <a:bodyPr/>
                    <a:lstStyle/>
                    <a:p>
                      <a:pPr indent="0" lvl="0" marL="0" rtl="0" algn="l">
                        <a:lnSpc>
                          <a:spcPct val="115000"/>
                        </a:lnSpc>
                        <a:spcBef>
                          <a:spcPts val="0"/>
                        </a:spcBef>
                        <a:spcAft>
                          <a:spcPts val="0"/>
                        </a:spcAft>
                        <a:buNone/>
                      </a:pPr>
                      <a:r>
                        <a:rPr lang="es-ES" sz="3600"/>
                        <a:t>Deads</a:t>
                      </a:r>
                      <a:endParaRPr sz="36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3600"/>
                        <a:t>138</a:t>
                      </a:r>
                      <a:endParaRPr sz="36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3600"/>
                        <a:t>1.350.000</a:t>
                      </a:r>
                      <a:endParaRPr sz="36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529d9c65ff_0_131"/>
          <p:cNvSpPr txBox="1"/>
          <p:nvPr/>
        </p:nvSpPr>
        <p:spPr>
          <a:xfrm>
            <a:off x="-179700" y="112425"/>
            <a:ext cx="12371700" cy="4817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5600"/>
              <a:buFont typeface="Arial"/>
              <a:buNone/>
            </a:pPr>
            <a:r>
              <a:rPr b="1" lang="es-ES" sz="6500">
                <a:solidFill>
                  <a:srgbClr val="4A5241"/>
                </a:solidFill>
                <a:latin typeface="Calibri"/>
                <a:ea typeface="Calibri"/>
                <a:cs typeface="Calibri"/>
                <a:sym typeface="Calibri"/>
              </a:rPr>
              <a:t>OBJECTIVE FACTS VS. EMOTIONS</a:t>
            </a:r>
            <a:endParaRPr b="1" sz="65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196" name="Google Shape;196;g1529d9c65ff_0_131" title="Gráfico"/>
          <p:cNvPicPr preferRelativeResize="0"/>
          <p:nvPr/>
        </p:nvPicPr>
        <p:blipFill>
          <a:blip r:embed="rId3">
            <a:alphaModFix/>
          </a:blip>
          <a:stretch>
            <a:fillRect/>
          </a:stretch>
        </p:blipFill>
        <p:spPr>
          <a:xfrm>
            <a:off x="2108600" y="1454150"/>
            <a:ext cx="7965676" cy="4910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529d9c65ff_0_138"/>
          <p:cNvSpPr txBox="1"/>
          <p:nvPr/>
        </p:nvSpPr>
        <p:spPr>
          <a:xfrm>
            <a:off x="-89850" y="-112425"/>
            <a:ext cx="12371700" cy="9158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5600"/>
              <a:buFont typeface="Arial"/>
              <a:buNone/>
            </a:pPr>
            <a:r>
              <a:rPr b="1" lang="es-ES" sz="6500">
                <a:solidFill>
                  <a:srgbClr val="4A5241"/>
                </a:solidFill>
                <a:latin typeface="Calibri"/>
                <a:ea typeface="Calibri"/>
                <a:cs typeface="Calibri"/>
                <a:sym typeface="Calibri"/>
              </a:rPr>
              <a:t>PREVENTION</a:t>
            </a:r>
            <a:endParaRPr b="1" sz="6500">
              <a:solidFill>
                <a:srgbClr val="4A5241"/>
              </a:solidFill>
              <a:latin typeface="Calibri"/>
              <a:ea typeface="Calibri"/>
              <a:cs typeface="Calibri"/>
              <a:sym typeface="Calibri"/>
            </a:endParaRPr>
          </a:p>
          <a:p>
            <a:pPr indent="0" lvl="0" marL="914400" marR="0" rtl="0" algn="l">
              <a:lnSpc>
                <a:spcPct val="100000"/>
              </a:lnSpc>
              <a:spcBef>
                <a:spcPts val="0"/>
              </a:spcBef>
              <a:spcAft>
                <a:spcPts val="0"/>
              </a:spcAft>
              <a:buNone/>
            </a:pPr>
            <a:r>
              <a:t/>
            </a:r>
            <a:endParaRPr b="1" sz="5000">
              <a:solidFill>
                <a:srgbClr val="4A5241"/>
              </a:solidFill>
              <a:latin typeface="Calibri"/>
              <a:ea typeface="Calibri"/>
              <a:cs typeface="Calibri"/>
              <a:sym typeface="Calibri"/>
            </a:endParaRPr>
          </a:p>
          <a:p>
            <a:pPr indent="-508000" lvl="0" marL="457200" marR="0" rtl="0" algn="l">
              <a:lnSpc>
                <a:spcPct val="100000"/>
              </a:lnSpc>
              <a:spcBef>
                <a:spcPts val="0"/>
              </a:spcBef>
              <a:spcAft>
                <a:spcPts val="0"/>
              </a:spcAft>
              <a:buClr>
                <a:srgbClr val="4A5241"/>
              </a:buClr>
              <a:buSzPts val="4400"/>
              <a:buFont typeface="Calibri"/>
              <a:buChar char="-"/>
            </a:pPr>
            <a:r>
              <a:rPr b="1" lang="es-ES" sz="4400">
                <a:solidFill>
                  <a:srgbClr val="4A5241"/>
                </a:solidFill>
                <a:latin typeface="Calibri"/>
                <a:ea typeface="Calibri"/>
                <a:cs typeface="Calibri"/>
                <a:sym typeface="Calibri"/>
              </a:rPr>
              <a:t>SO WHEN THINKING ON THE PROS AND CONTRAS OF PREVENTION WE SHOULD ALWAYS TAKE INTO ACOUNT THE MOST TRUSTABLE STATISTICS THAT WILL ANSWER WITH MORE ACCURANCY WHAT IS THE PROBABILITY OF HAVE ANY HARM IF I VACCINATE OR OTHERS UNDER MY TUTORSHIP OR I DON’T</a:t>
            </a:r>
            <a:endParaRPr b="1" sz="44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529d9c65ff_0_144"/>
          <p:cNvSpPr txBox="1"/>
          <p:nvPr/>
        </p:nvSpPr>
        <p:spPr>
          <a:xfrm>
            <a:off x="-89850" y="-112425"/>
            <a:ext cx="12371700" cy="71268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5600"/>
              <a:buFont typeface="Arial"/>
              <a:buNone/>
            </a:pPr>
            <a:r>
              <a:rPr b="1" lang="es-ES" sz="6500">
                <a:solidFill>
                  <a:srgbClr val="4A5241"/>
                </a:solidFill>
                <a:latin typeface="Calibri"/>
                <a:ea typeface="Calibri"/>
                <a:cs typeface="Calibri"/>
                <a:sym typeface="Calibri"/>
              </a:rPr>
              <a:t>STATISTICS</a:t>
            </a:r>
            <a:endParaRPr b="1" sz="6500">
              <a:solidFill>
                <a:srgbClr val="4A5241"/>
              </a:solidFill>
              <a:latin typeface="Calibri"/>
              <a:ea typeface="Calibri"/>
              <a:cs typeface="Calibri"/>
              <a:sym typeface="Calibri"/>
            </a:endParaRPr>
          </a:p>
          <a:p>
            <a:pPr indent="0" lvl="0" marL="914400" marR="0" rtl="0" algn="l">
              <a:lnSpc>
                <a:spcPct val="100000"/>
              </a:lnSpc>
              <a:spcBef>
                <a:spcPts val="0"/>
              </a:spcBef>
              <a:spcAft>
                <a:spcPts val="0"/>
              </a:spcAft>
              <a:buNone/>
            </a:pPr>
            <a:r>
              <a:t/>
            </a:r>
            <a:endParaRPr b="1" sz="5000">
              <a:solidFill>
                <a:srgbClr val="4A5241"/>
              </a:solidFill>
              <a:latin typeface="Calibri"/>
              <a:ea typeface="Calibri"/>
              <a:cs typeface="Calibri"/>
              <a:sym typeface="Calibri"/>
            </a:endParaRPr>
          </a:p>
          <a:p>
            <a:pPr indent="-508000" lvl="0" marL="457200" marR="0" rtl="0" algn="l">
              <a:lnSpc>
                <a:spcPct val="100000"/>
              </a:lnSpc>
              <a:spcBef>
                <a:spcPts val="0"/>
              </a:spcBef>
              <a:spcAft>
                <a:spcPts val="0"/>
              </a:spcAft>
              <a:buClr>
                <a:srgbClr val="4A5241"/>
              </a:buClr>
              <a:buSzPts val="4400"/>
              <a:buFont typeface="Calibri"/>
              <a:buChar char="-"/>
            </a:pPr>
            <a:r>
              <a:rPr b="1" lang="es-ES" sz="4400">
                <a:solidFill>
                  <a:srgbClr val="4A5241"/>
                </a:solidFill>
                <a:latin typeface="Calibri"/>
                <a:ea typeface="Calibri"/>
                <a:cs typeface="Calibri"/>
                <a:sym typeface="Calibri"/>
              </a:rPr>
              <a:t>INDICATOR</a:t>
            </a:r>
            <a:endParaRPr b="1" sz="4400">
              <a:solidFill>
                <a:srgbClr val="4A5241"/>
              </a:solidFill>
              <a:latin typeface="Calibri"/>
              <a:ea typeface="Calibri"/>
              <a:cs typeface="Calibri"/>
              <a:sym typeface="Calibri"/>
            </a:endParaRPr>
          </a:p>
          <a:p>
            <a:pPr indent="-508000" lvl="0" marL="457200" marR="0" rtl="0" algn="l">
              <a:lnSpc>
                <a:spcPct val="100000"/>
              </a:lnSpc>
              <a:spcBef>
                <a:spcPts val="0"/>
              </a:spcBef>
              <a:spcAft>
                <a:spcPts val="0"/>
              </a:spcAft>
              <a:buClr>
                <a:srgbClr val="4A5241"/>
              </a:buClr>
              <a:buSzPts val="4400"/>
              <a:buFont typeface="Calibri"/>
              <a:buChar char="-"/>
            </a:pPr>
            <a:r>
              <a:rPr b="1" lang="es-ES" sz="4400">
                <a:solidFill>
                  <a:srgbClr val="4A5241"/>
                </a:solidFill>
                <a:latin typeface="Calibri"/>
                <a:ea typeface="Calibri"/>
                <a:cs typeface="Calibri"/>
                <a:sym typeface="Calibri"/>
              </a:rPr>
              <a:t>SOURCE</a:t>
            </a:r>
            <a:endParaRPr b="1" sz="4400">
              <a:solidFill>
                <a:srgbClr val="4A5241"/>
              </a:solidFill>
              <a:latin typeface="Calibri"/>
              <a:ea typeface="Calibri"/>
              <a:cs typeface="Calibri"/>
              <a:sym typeface="Calibri"/>
            </a:endParaRPr>
          </a:p>
          <a:p>
            <a:pPr indent="-508000" lvl="0" marL="457200" marR="0" rtl="0" algn="l">
              <a:lnSpc>
                <a:spcPct val="100000"/>
              </a:lnSpc>
              <a:spcBef>
                <a:spcPts val="0"/>
              </a:spcBef>
              <a:spcAft>
                <a:spcPts val="0"/>
              </a:spcAft>
              <a:buClr>
                <a:srgbClr val="4A5241"/>
              </a:buClr>
              <a:buSzPts val="4400"/>
              <a:buFont typeface="Calibri"/>
              <a:buChar char="-"/>
            </a:pPr>
            <a:r>
              <a:rPr b="1" lang="es-ES" sz="4400">
                <a:solidFill>
                  <a:srgbClr val="4A5241"/>
                </a:solidFill>
                <a:latin typeface="Calibri"/>
                <a:ea typeface="Calibri"/>
                <a:cs typeface="Calibri"/>
                <a:sym typeface="Calibri"/>
              </a:rPr>
              <a:t>SIGNIFICANCE</a:t>
            </a:r>
            <a:endParaRPr b="1" sz="4400">
              <a:solidFill>
                <a:srgbClr val="4A5241"/>
              </a:solidFill>
              <a:latin typeface="Calibri"/>
              <a:ea typeface="Calibri"/>
              <a:cs typeface="Calibri"/>
              <a:sym typeface="Calibri"/>
            </a:endParaRPr>
          </a:p>
          <a:p>
            <a:pPr indent="-508000" lvl="0" marL="457200" marR="0" rtl="0" algn="l">
              <a:lnSpc>
                <a:spcPct val="100000"/>
              </a:lnSpc>
              <a:spcBef>
                <a:spcPts val="0"/>
              </a:spcBef>
              <a:spcAft>
                <a:spcPts val="0"/>
              </a:spcAft>
              <a:buClr>
                <a:srgbClr val="4A5241"/>
              </a:buClr>
              <a:buSzPts val="4400"/>
              <a:buFont typeface="Calibri"/>
              <a:buChar char="-"/>
            </a:pPr>
            <a:r>
              <a:rPr b="1" lang="es-ES" sz="4400">
                <a:solidFill>
                  <a:srgbClr val="4A5241"/>
                </a:solidFill>
                <a:latin typeface="Calibri"/>
                <a:ea typeface="Calibri"/>
                <a:cs typeface="Calibri"/>
                <a:sym typeface="Calibri"/>
              </a:rPr>
              <a:t>PRESENTATION</a:t>
            </a:r>
            <a:endParaRPr b="1" sz="44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527f9c0bb7_0_8"/>
          <p:cNvSpPr txBox="1"/>
          <p:nvPr/>
        </p:nvSpPr>
        <p:spPr>
          <a:xfrm>
            <a:off x="655199" y="542269"/>
            <a:ext cx="10881600" cy="2225700"/>
          </a:xfrm>
          <a:prstGeom prst="rect">
            <a:avLst/>
          </a:prstGeom>
          <a:noFill/>
          <a:ln>
            <a:noFill/>
          </a:ln>
        </p:spPr>
        <p:txBody>
          <a:bodyPr anchorCtr="0" anchor="t" bIns="45700" lIns="91425" spcFirstLastPara="1" rIns="91425" wrap="square" tIns="45700">
            <a:noAutofit/>
          </a:bodyPr>
          <a:lstStyle/>
          <a:p>
            <a:pPr indent="0" lvl="0" marL="5029200" marR="0" rtl="0" algn="ctr">
              <a:lnSpc>
                <a:spcPct val="100000"/>
              </a:lnSpc>
              <a:spcBef>
                <a:spcPts val="1000"/>
              </a:spcBef>
              <a:spcAft>
                <a:spcPts val="0"/>
              </a:spcAft>
              <a:buClr>
                <a:schemeClr val="accent1"/>
              </a:buClr>
              <a:buSzPts val="2800"/>
              <a:buFont typeface="Noto Sans Symbols"/>
              <a:buNone/>
            </a:pPr>
            <a:r>
              <a:t/>
            </a:r>
            <a:endParaRPr b="1" i="0" sz="7600" u="none" cap="none" strike="noStrike">
              <a:solidFill>
                <a:srgbClr val="4A5241"/>
              </a:solidFill>
              <a:latin typeface="Calibri"/>
              <a:ea typeface="Calibri"/>
              <a:cs typeface="Calibri"/>
              <a:sym typeface="Calibri"/>
            </a:endParaRPr>
          </a:p>
          <a:p>
            <a:pPr indent="0" lvl="0" marL="0" marR="0" rtl="0" algn="ctr">
              <a:lnSpc>
                <a:spcPct val="100000"/>
              </a:lnSpc>
              <a:spcBef>
                <a:spcPts val="0"/>
              </a:spcBef>
              <a:spcAft>
                <a:spcPts val="0"/>
              </a:spcAft>
              <a:buClr>
                <a:schemeClr val="accent1"/>
              </a:buClr>
              <a:buSzPts val="2800"/>
              <a:buFont typeface="Noto Sans Symbols"/>
              <a:buNone/>
            </a:pPr>
            <a:r>
              <a:rPr b="1" i="0" lang="es-ES" sz="7600" u="none" cap="none" strike="noStrike">
                <a:solidFill>
                  <a:srgbClr val="4A5241"/>
                </a:solidFill>
                <a:latin typeface="Calibri"/>
                <a:ea typeface="Calibri"/>
                <a:cs typeface="Calibri"/>
                <a:sym typeface="Calibri"/>
              </a:rPr>
              <a:t>TOOLS FOR CITIZENSHIP IN PANDEMIC CRISIS</a:t>
            </a:r>
            <a:endParaRPr b="1" i="0" sz="7600" u="none" cap="none" strike="noStrike">
              <a:solidFill>
                <a:srgbClr val="4A5241"/>
              </a:solidFill>
              <a:latin typeface="Calibri"/>
              <a:ea typeface="Calibri"/>
              <a:cs typeface="Calibri"/>
              <a:sym typeface="Calibri"/>
            </a:endParaRPr>
          </a:p>
          <a:p>
            <a:pPr indent="0" lvl="0" marL="0" marR="0" rtl="0" algn="ctr">
              <a:lnSpc>
                <a:spcPct val="100000"/>
              </a:lnSpc>
              <a:spcBef>
                <a:spcPts val="0"/>
              </a:spcBef>
              <a:spcAft>
                <a:spcPts val="0"/>
              </a:spcAft>
              <a:buClr>
                <a:schemeClr val="accent1"/>
              </a:buClr>
              <a:buSzPts val="2800"/>
              <a:buFont typeface="Noto Sans Symbols"/>
              <a:buNone/>
            </a:pPr>
            <a:r>
              <a:t/>
            </a:r>
            <a:endParaRPr b="1" i="0" sz="7600" u="none" cap="none" strike="noStrike">
              <a:solidFill>
                <a:srgbClr val="4A5241"/>
              </a:solidFill>
              <a:latin typeface="Calibri"/>
              <a:ea typeface="Calibri"/>
              <a:cs typeface="Calibri"/>
              <a:sym typeface="Calibri"/>
            </a:endParaRPr>
          </a:p>
          <a:p>
            <a:pPr indent="0" lvl="0" marL="0" marR="0" rtl="0" algn="ctr">
              <a:lnSpc>
                <a:spcPct val="100000"/>
              </a:lnSpc>
              <a:spcBef>
                <a:spcPts val="0"/>
              </a:spcBef>
              <a:spcAft>
                <a:spcPts val="0"/>
              </a:spcAft>
              <a:buClr>
                <a:schemeClr val="accent1"/>
              </a:buClr>
              <a:buSzPts val="2800"/>
              <a:buFont typeface="Noto Sans Symbols"/>
              <a:buNone/>
            </a:pPr>
            <a:r>
              <a:t/>
            </a:r>
            <a:endParaRPr b="1" i="0" sz="7600" u="none" cap="none" strike="noStrike">
              <a:solidFill>
                <a:srgbClr val="4A5241"/>
              </a:solidFill>
              <a:latin typeface="Calibri"/>
              <a:ea typeface="Calibri"/>
              <a:cs typeface="Calibri"/>
              <a:sym typeface="Calibri"/>
            </a:endParaRPr>
          </a:p>
          <a:p>
            <a:pPr indent="0" lvl="0" marL="0" marR="0" rtl="0" algn="ctr">
              <a:lnSpc>
                <a:spcPct val="100000"/>
              </a:lnSpc>
              <a:spcBef>
                <a:spcPts val="0"/>
              </a:spcBef>
              <a:spcAft>
                <a:spcPts val="0"/>
              </a:spcAft>
              <a:buClr>
                <a:schemeClr val="accent1"/>
              </a:buClr>
              <a:buSzPts val="2800"/>
              <a:buFont typeface="Noto Sans Symbols"/>
              <a:buNone/>
            </a:pPr>
            <a:r>
              <a:t/>
            </a:r>
            <a:endParaRPr b="1" i="0" sz="7600" u="none" cap="none" strike="noStrike">
              <a:solidFill>
                <a:srgbClr val="4A5241"/>
              </a:solidFill>
              <a:latin typeface="Calibri"/>
              <a:ea typeface="Calibri"/>
              <a:cs typeface="Calibri"/>
              <a:sym typeface="Calibri"/>
            </a:endParaRPr>
          </a:p>
          <a:p>
            <a:pPr indent="0" lvl="0" marL="5029200" marR="0" rtl="0" algn="ctr">
              <a:lnSpc>
                <a:spcPct val="100000"/>
              </a:lnSpc>
              <a:spcBef>
                <a:spcPts val="1000"/>
              </a:spcBef>
              <a:spcAft>
                <a:spcPts val="0"/>
              </a:spcAft>
              <a:buClr>
                <a:schemeClr val="accent1"/>
              </a:buClr>
              <a:buSzPts val="2800"/>
              <a:buFont typeface="Noto Sans Symbols"/>
              <a:buNone/>
            </a:pPr>
            <a:r>
              <a:t/>
            </a:r>
            <a:endParaRPr b="1" i="0" sz="7600" u="none" cap="none" strike="noStrike">
              <a:solidFill>
                <a:srgbClr val="4A524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529d9c65ff_0_102"/>
          <p:cNvSpPr txBox="1"/>
          <p:nvPr/>
        </p:nvSpPr>
        <p:spPr>
          <a:xfrm>
            <a:off x="-179700" y="112425"/>
            <a:ext cx="12371700" cy="5756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EXCESS MORTALITY</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lang="es-ES" sz="4200">
                <a:solidFill>
                  <a:srgbClr val="4A5241"/>
                </a:solidFill>
                <a:latin typeface="Calibri"/>
                <a:ea typeface="Calibri"/>
                <a:cs typeface="Calibri"/>
                <a:sym typeface="Calibri"/>
              </a:rPr>
              <a:t>EXCESS MORTALITY SEEMS THE MOST ADEQUATE STATISTIC TO EVALUATE PANDEMICS EVOLUTION. WE HAVE EUROMOMO AS A COLLECTIVE EFFORT TO MEASURE IT</a:t>
            </a:r>
            <a:endParaRPr b="1" sz="42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529d9c65ff_0_154"/>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21" name="Google Shape;221;g1529d9c65ff_0_154"/>
          <p:cNvPicPr preferRelativeResize="0"/>
          <p:nvPr/>
        </p:nvPicPr>
        <p:blipFill rotWithShape="1">
          <a:blip r:embed="rId3">
            <a:alphaModFix/>
          </a:blip>
          <a:srcRect b="12940" l="0" r="8223" t="9803"/>
          <a:stretch/>
        </p:blipFill>
        <p:spPr>
          <a:xfrm>
            <a:off x="138950" y="1304625"/>
            <a:ext cx="11734401" cy="55533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g1529d9c65ff_0_160"/>
          <p:cNvPicPr preferRelativeResize="0"/>
          <p:nvPr/>
        </p:nvPicPr>
        <p:blipFill rotWithShape="1">
          <a:blip r:embed="rId3">
            <a:alphaModFix/>
          </a:blip>
          <a:srcRect b="10843" l="3809" r="4396" t="8835"/>
          <a:stretch/>
        </p:blipFill>
        <p:spPr>
          <a:xfrm>
            <a:off x="0" y="430250"/>
            <a:ext cx="12192001" cy="59974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152eb136fc2_0_13"/>
          <p:cNvPicPr preferRelativeResize="0"/>
          <p:nvPr/>
        </p:nvPicPr>
        <p:blipFill rotWithShape="1">
          <a:blip r:embed="rId3">
            <a:alphaModFix/>
          </a:blip>
          <a:srcRect b="12748" l="3709" r="5817" t="39560"/>
          <a:stretch/>
        </p:blipFill>
        <p:spPr>
          <a:xfrm>
            <a:off x="5000" y="1821300"/>
            <a:ext cx="12192001" cy="3613402"/>
          </a:xfrm>
          <a:prstGeom prst="rect">
            <a:avLst/>
          </a:prstGeom>
          <a:noFill/>
          <a:ln>
            <a:noFill/>
          </a:ln>
        </p:spPr>
      </p:pic>
      <p:sp>
        <p:nvSpPr>
          <p:cNvPr id="234" name="Google Shape;234;g152eb136fc2_0_13"/>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52eb136fc2_0_21"/>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41" name="Google Shape;241;g152eb136fc2_0_21"/>
          <p:cNvPicPr preferRelativeResize="0"/>
          <p:nvPr/>
        </p:nvPicPr>
        <p:blipFill rotWithShape="1">
          <a:blip r:embed="rId3">
            <a:alphaModFix/>
          </a:blip>
          <a:srcRect b="21841" l="3597" r="6917" t="31429"/>
          <a:stretch/>
        </p:blipFill>
        <p:spPr>
          <a:xfrm>
            <a:off x="90125" y="1755325"/>
            <a:ext cx="12101876" cy="35530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52eb136fc2_0_28"/>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48" name="Google Shape;248;g152eb136fc2_0_28"/>
          <p:cNvPicPr preferRelativeResize="0"/>
          <p:nvPr/>
        </p:nvPicPr>
        <p:blipFill rotWithShape="1">
          <a:blip r:embed="rId3">
            <a:alphaModFix/>
          </a:blip>
          <a:srcRect b="32079" l="4600" r="6407" t="23017"/>
          <a:stretch/>
        </p:blipFill>
        <p:spPr>
          <a:xfrm>
            <a:off x="177775" y="2002650"/>
            <a:ext cx="11649900" cy="33053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g152eb136fc2_0_0"/>
          <p:cNvPicPr preferRelativeResize="0"/>
          <p:nvPr/>
        </p:nvPicPr>
        <p:blipFill rotWithShape="1">
          <a:blip r:embed="rId3">
            <a:alphaModFix/>
          </a:blip>
          <a:srcRect b="13779" l="8338" r="19899" t="10047"/>
          <a:stretch/>
        </p:blipFill>
        <p:spPr>
          <a:xfrm>
            <a:off x="350100" y="0"/>
            <a:ext cx="11491803"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52eb136fc2_0_35"/>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61" name="Google Shape;261;g152eb136fc2_0_35"/>
          <p:cNvPicPr preferRelativeResize="0"/>
          <p:nvPr/>
        </p:nvPicPr>
        <p:blipFill rotWithShape="1">
          <a:blip r:embed="rId3">
            <a:alphaModFix/>
          </a:blip>
          <a:srcRect b="33817" l="3504" r="5940" t="23212"/>
          <a:stretch/>
        </p:blipFill>
        <p:spPr>
          <a:xfrm>
            <a:off x="0" y="1665375"/>
            <a:ext cx="11884374" cy="3170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52eb136fc2_0_42"/>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68" name="Google Shape;268;g152eb136fc2_0_42"/>
          <p:cNvPicPr preferRelativeResize="0"/>
          <p:nvPr/>
        </p:nvPicPr>
        <p:blipFill rotWithShape="1">
          <a:blip r:embed="rId3">
            <a:alphaModFix/>
          </a:blip>
          <a:srcRect b="14037" l="3308" r="5807" t="18440"/>
          <a:stretch/>
        </p:blipFill>
        <p:spPr>
          <a:xfrm>
            <a:off x="135125" y="1305600"/>
            <a:ext cx="11734626" cy="4901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52eb136fc2_0_49"/>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75" name="Google Shape;275;g152eb136fc2_0_49"/>
          <p:cNvPicPr preferRelativeResize="0"/>
          <p:nvPr/>
        </p:nvPicPr>
        <p:blipFill rotWithShape="1">
          <a:blip r:embed="rId3">
            <a:alphaModFix/>
          </a:blip>
          <a:srcRect b="24236" l="4246" r="5793" t="28473"/>
          <a:stretch/>
        </p:blipFill>
        <p:spPr>
          <a:xfrm>
            <a:off x="45062" y="2160100"/>
            <a:ext cx="12101876" cy="35767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3b3a602531_0_14"/>
          <p:cNvSpPr txBox="1"/>
          <p:nvPr/>
        </p:nvSpPr>
        <p:spPr>
          <a:xfrm>
            <a:off x="655199" y="-312181"/>
            <a:ext cx="10881600" cy="2225700"/>
          </a:xfrm>
          <a:prstGeom prst="rect">
            <a:avLst/>
          </a:prstGeom>
          <a:noFill/>
          <a:ln>
            <a:noFill/>
          </a:ln>
        </p:spPr>
        <p:txBody>
          <a:bodyPr anchorCtr="0" anchor="t" bIns="45700" lIns="91425" spcFirstLastPara="1" rIns="91425" wrap="square" tIns="45700">
            <a:noAutofit/>
          </a:bodyPr>
          <a:lstStyle/>
          <a:p>
            <a:pPr indent="0" lvl="0" marL="5029200" marR="0" rtl="0" algn="ctr">
              <a:lnSpc>
                <a:spcPct val="100000"/>
              </a:lnSpc>
              <a:spcBef>
                <a:spcPts val="1000"/>
              </a:spcBef>
              <a:spcAft>
                <a:spcPts val="0"/>
              </a:spcAft>
              <a:buClr>
                <a:schemeClr val="accent1"/>
              </a:buClr>
              <a:buSzPts val="2800"/>
              <a:buFont typeface="Noto Sans Symbols"/>
              <a:buNone/>
            </a:pPr>
            <a:r>
              <a:t/>
            </a:r>
            <a:endParaRPr b="1" i="0" sz="7600" u="none" cap="none" strike="noStrike">
              <a:solidFill>
                <a:srgbClr val="4A5241"/>
              </a:solidFill>
              <a:latin typeface="Calibri"/>
              <a:ea typeface="Calibri"/>
              <a:cs typeface="Calibri"/>
              <a:sym typeface="Calibri"/>
            </a:endParaRPr>
          </a:p>
          <a:p>
            <a:pPr indent="-457200" lvl="0" marL="457200" marR="0" rtl="0" algn="ctr">
              <a:lnSpc>
                <a:spcPct val="100000"/>
              </a:lnSpc>
              <a:spcBef>
                <a:spcPts val="0"/>
              </a:spcBef>
              <a:spcAft>
                <a:spcPts val="0"/>
              </a:spcAft>
              <a:buClr>
                <a:srgbClr val="4A5241"/>
              </a:buClr>
              <a:buSzPts val="7600"/>
              <a:buFont typeface="Calibri"/>
              <a:buChar char="-"/>
            </a:pPr>
            <a:r>
              <a:rPr b="1" i="0" lang="es-ES" sz="7600" u="none" cap="none" strike="noStrike">
                <a:solidFill>
                  <a:srgbClr val="4A5241"/>
                </a:solidFill>
                <a:latin typeface="Calibri"/>
                <a:ea typeface="Calibri"/>
                <a:cs typeface="Calibri"/>
                <a:sym typeface="Calibri"/>
              </a:rPr>
              <a:t>COMMON SENSE</a:t>
            </a:r>
            <a:endParaRPr b="1" i="0" sz="7600" u="none" cap="none" strike="noStrike">
              <a:solidFill>
                <a:srgbClr val="4A5241"/>
              </a:solidFill>
              <a:latin typeface="Calibri"/>
              <a:ea typeface="Calibri"/>
              <a:cs typeface="Calibri"/>
              <a:sym typeface="Calibri"/>
            </a:endParaRPr>
          </a:p>
          <a:p>
            <a:pPr indent="-457200" lvl="0" marL="457200" marR="0" rtl="0" algn="ctr">
              <a:lnSpc>
                <a:spcPct val="100000"/>
              </a:lnSpc>
              <a:spcBef>
                <a:spcPts val="0"/>
              </a:spcBef>
              <a:spcAft>
                <a:spcPts val="0"/>
              </a:spcAft>
              <a:buClr>
                <a:srgbClr val="4A5241"/>
              </a:buClr>
              <a:buSzPts val="7600"/>
              <a:buFont typeface="Calibri"/>
              <a:buChar char="-"/>
            </a:pPr>
            <a:r>
              <a:rPr b="1" i="0" lang="es-ES" sz="7600" u="none" cap="none" strike="noStrike">
                <a:solidFill>
                  <a:srgbClr val="4A5241"/>
                </a:solidFill>
                <a:latin typeface="Calibri"/>
                <a:ea typeface="Calibri"/>
                <a:cs typeface="Calibri"/>
                <a:sym typeface="Calibri"/>
              </a:rPr>
              <a:t>MEDIATIC SENSE</a:t>
            </a:r>
            <a:endParaRPr b="1" i="0" sz="7600" u="none" cap="none" strike="noStrike">
              <a:solidFill>
                <a:srgbClr val="4A5241"/>
              </a:solidFill>
              <a:latin typeface="Calibri"/>
              <a:ea typeface="Calibri"/>
              <a:cs typeface="Calibri"/>
              <a:sym typeface="Calibri"/>
            </a:endParaRPr>
          </a:p>
          <a:p>
            <a:pPr indent="-457200" lvl="0" marL="457200" marR="0" rtl="0" algn="ctr">
              <a:lnSpc>
                <a:spcPct val="100000"/>
              </a:lnSpc>
              <a:spcBef>
                <a:spcPts val="0"/>
              </a:spcBef>
              <a:spcAft>
                <a:spcPts val="0"/>
              </a:spcAft>
              <a:buClr>
                <a:srgbClr val="4A5241"/>
              </a:buClr>
              <a:buSzPts val="7600"/>
              <a:buFont typeface="Calibri"/>
              <a:buChar char="-"/>
            </a:pPr>
            <a:r>
              <a:rPr b="1" i="0" lang="es-ES" sz="7600" u="none" cap="none" strike="noStrike">
                <a:solidFill>
                  <a:srgbClr val="4A5241"/>
                </a:solidFill>
                <a:latin typeface="Calibri"/>
                <a:ea typeface="Calibri"/>
                <a:cs typeface="Calibri"/>
                <a:sym typeface="Calibri"/>
              </a:rPr>
              <a:t>POLITICAL SENSE</a:t>
            </a:r>
            <a:endParaRPr b="1" i="0" sz="7600" u="none" cap="none" strike="noStrike">
              <a:solidFill>
                <a:srgbClr val="4A5241"/>
              </a:solidFill>
              <a:latin typeface="Calibri"/>
              <a:ea typeface="Calibri"/>
              <a:cs typeface="Calibri"/>
              <a:sym typeface="Calibri"/>
            </a:endParaRPr>
          </a:p>
          <a:p>
            <a:pPr indent="-457200" lvl="0" marL="457200" marR="0" rtl="0" algn="ctr">
              <a:lnSpc>
                <a:spcPct val="100000"/>
              </a:lnSpc>
              <a:spcBef>
                <a:spcPts val="0"/>
              </a:spcBef>
              <a:spcAft>
                <a:spcPts val="0"/>
              </a:spcAft>
              <a:buClr>
                <a:srgbClr val="4A5241"/>
              </a:buClr>
              <a:buSzPts val="7600"/>
              <a:buFont typeface="Calibri"/>
              <a:buChar char="-"/>
            </a:pPr>
            <a:r>
              <a:rPr b="1" i="0" lang="es-ES" sz="7600" u="none" cap="none" strike="noStrike">
                <a:solidFill>
                  <a:srgbClr val="4A5241"/>
                </a:solidFill>
                <a:latin typeface="Calibri"/>
                <a:ea typeface="Calibri"/>
                <a:cs typeface="Calibri"/>
                <a:sym typeface="Calibri"/>
              </a:rPr>
              <a:t>SCIENTIFIC SENSE</a:t>
            </a:r>
            <a:endParaRPr b="1" i="0" sz="7600" u="none" cap="none" strike="noStrike">
              <a:solidFill>
                <a:srgbClr val="4A5241"/>
              </a:solidFill>
              <a:latin typeface="Calibri"/>
              <a:ea typeface="Calibri"/>
              <a:cs typeface="Calibri"/>
              <a:sym typeface="Calibri"/>
            </a:endParaRPr>
          </a:p>
          <a:p>
            <a:pPr indent="-457200" lvl="0" marL="457200" marR="0" rtl="0" algn="ctr">
              <a:lnSpc>
                <a:spcPct val="100000"/>
              </a:lnSpc>
              <a:spcBef>
                <a:spcPts val="0"/>
              </a:spcBef>
              <a:spcAft>
                <a:spcPts val="0"/>
              </a:spcAft>
              <a:buClr>
                <a:srgbClr val="4A5241"/>
              </a:buClr>
              <a:buSzPts val="7600"/>
              <a:buFont typeface="Calibri"/>
              <a:buChar char="-"/>
            </a:pPr>
            <a:r>
              <a:rPr b="1" i="0" lang="es-ES" sz="7600" u="none" cap="none" strike="noStrike">
                <a:solidFill>
                  <a:srgbClr val="4A5241"/>
                </a:solidFill>
                <a:latin typeface="Calibri"/>
                <a:ea typeface="Calibri"/>
                <a:cs typeface="Calibri"/>
                <a:sym typeface="Calibri"/>
              </a:rPr>
              <a:t>…</a:t>
            </a:r>
            <a:endParaRPr b="1" i="0" sz="7600" u="none" cap="none" strike="noStrike">
              <a:solidFill>
                <a:srgbClr val="4A5241"/>
              </a:solidFill>
              <a:latin typeface="Calibri"/>
              <a:ea typeface="Calibri"/>
              <a:cs typeface="Calibri"/>
              <a:sym typeface="Calibri"/>
            </a:endParaRPr>
          </a:p>
          <a:p>
            <a:pPr indent="0" lvl="0" marL="5029200" marR="0" rtl="0" algn="ctr">
              <a:lnSpc>
                <a:spcPct val="100000"/>
              </a:lnSpc>
              <a:spcBef>
                <a:spcPts val="1000"/>
              </a:spcBef>
              <a:spcAft>
                <a:spcPts val="0"/>
              </a:spcAft>
              <a:buClr>
                <a:schemeClr val="accent1"/>
              </a:buClr>
              <a:buSzPts val="2800"/>
              <a:buFont typeface="Noto Sans Symbols"/>
              <a:buNone/>
            </a:pPr>
            <a:r>
              <a:t/>
            </a:r>
            <a:endParaRPr b="1" i="0" sz="7600" u="none" cap="none" strike="noStrike">
              <a:solidFill>
                <a:srgbClr val="4A524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52eb136fc2_0_56"/>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82" name="Google Shape;282;g152eb136fc2_0_56"/>
          <p:cNvPicPr preferRelativeResize="0"/>
          <p:nvPr/>
        </p:nvPicPr>
        <p:blipFill rotWithShape="1">
          <a:blip r:embed="rId3">
            <a:alphaModFix/>
          </a:blip>
          <a:srcRect b="30946" l="3960" r="6022" t="20828"/>
          <a:stretch/>
        </p:blipFill>
        <p:spPr>
          <a:xfrm>
            <a:off x="112600" y="1796751"/>
            <a:ext cx="12079401" cy="36384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52eb136fc2_0_63"/>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89" name="Google Shape;289;g152eb136fc2_0_63"/>
          <p:cNvPicPr preferRelativeResize="0"/>
          <p:nvPr/>
        </p:nvPicPr>
        <p:blipFill rotWithShape="1">
          <a:blip r:embed="rId3">
            <a:alphaModFix/>
          </a:blip>
          <a:srcRect b="30946" l="3960" r="6022" t="20828"/>
          <a:stretch/>
        </p:blipFill>
        <p:spPr>
          <a:xfrm>
            <a:off x="112600" y="1796751"/>
            <a:ext cx="12079401" cy="363845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52eb136fc2_0_69"/>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296" name="Google Shape;296;g152eb136fc2_0_69"/>
          <p:cNvPicPr preferRelativeResize="0"/>
          <p:nvPr/>
        </p:nvPicPr>
        <p:blipFill rotWithShape="1">
          <a:blip r:embed="rId3">
            <a:alphaModFix/>
          </a:blip>
          <a:srcRect b="26353" l="3501" r="6262" t="26803"/>
          <a:stretch/>
        </p:blipFill>
        <p:spPr>
          <a:xfrm>
            <a:off x="0" y="1481350"/>
            <a:ext cx="12192001" cy="37052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52eb136fc2_0_76"/>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303" name="Google Shape;303;g152eb136fc2_0_76"/>
          <p:cNvPicPr preferRelativeResize="0"/>
          <p:nvPr/>
        </p:nvPicPr>
        <p:blipFill rotWithShape="1">
          <a:blip r:embed="rId3">
            <a:alphaModFix/>
          </a:blip>
          <a:srcRect b="14036" l="4080" r="5232" t="8539"/>
          <a:stretch/>
        </p:blipFill>
        <p:spPr>
          <a:xfrm>
            <a:off x="359125" y="1350575"/>
            <a:ext cx="11473761" cy="55074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52eb136fc2_0_83"/>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310" name="Google Shape;310;g152eb136fc2_0_83"/>
          <p:cNvPicPr preferRelativeResize="0"/>
          <p:nvPr/>
        </p:nvPicPr>
        <p:blipFill rotWithShape="1">
          <a:blip r:embed="rId3">
            <a:alphaModFix/>
          </a:blip>
          <a:srcRect b="15058" l="4064" r="6007" t="18777"/>
          <a:stretch/>
        </p:blipFill>
        <p:spPr>
          <a:xfrm>
            <a:off x="0" y="1395550"/>
            <a:ext cx="12192001" cy="504318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52eb136fc2_0_90"/>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317" name="Google Shape;317;g152eb136fc2_0_90"/>
          <p:cNvPicPr preferRelativeResize="0"/>
          <p:nvPr/>
        </p:nvPicPr>
        <p:blipFill rotWithShape="1">
          <a:blip r:embed="rId3">
            <a:alphaModFix/>
          </a:blip>
          <a:srcRect b="20979" l="3396" r="6023" t="13519"/>
          <a:stretch/>
        </p:blipFill>
        <p:spPr>
          <a:xfrm>
            <a:off x="0" y="1368900"/>
            <a:ext cx="12192001" cy="495685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52eb136fc2_0_97"/>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324" name="Google Shape;324;g152eb136fc2_0_97"/>
          <p:cNvPicPr preferRelativeResize="0"/>
          <p:nvPr/>
        </p:nvPicPr>
        <p:blipFill rotWithShape="1">
          <a:blip r:embed="rId3">
            <a:alphaModFix/>
          </a:blip>
          <a:srcRect b="20646" l="3781" r="6386" t="12190"/>
          <a:stretch/>
        </p:blipFill>
        <p:spPr>
          <a:xfrm>
            <a:off x="90125" y="1323950"/>
            <a:ext cx="12101876" cy="508690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152eb136fc2_0_104"/>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331" name="Google Shape;331;g152eb136fc2_0_104"/>
          <p:cNvPicPr preferRelativeResize="0"/>
          <p:nvPr/>
        </p:nvPicPr>
        <p:blipFill rotWithShape="1">
          <a:blip r:embed="rId3">
            <a:alphaModFix/>
          </a:blip>
          <a:srcRect b="19317" l="3779" r="6016" t="14184"/>
          <a:stretch/>
        </p:blipFill>
        <p:spPr>
          <a:xfrm>
            <a:off x="90125" y="1358300"/>
            <a:ext cx="12101876" cy="501575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52eb136fc2_0_111"/>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338" name="Google Shape;338;g152eb136fc2_0_111"/>
          <p:cNvPicPr preferRelativeResize="0"/>
          <p:nvPr/>
        </p:nvPicPr>
        <p:blipFill rotWithShape="1">
          <a:blip r:embed="rId3">
            <a:alphaModFix/>
          </a:blip>
          <a:srcRect b="16848" l="3748" r="6153" t="14521"/>
          <a:stretch/>
        </p:blipFill>
        <p:spPr>
          <a:xfrm>
            <a:off x="0" y="1418025"/>
            <a:ext cx="12192001" cy="52211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52eb136fc2_0_118"/>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345" name="Google Shape;345;g152eb136fc2_0_118"/>
          <p:cNvPicPr preferRelativeResize="0"/>
          <p:nvPr/>
        </p:nvPicPr>
        <p:blipFill rotWithShape="1">
          <a:blip r:embed="rId3">
            <a:alphaModFix/>
          </a:blip>
          <a:srcRect b="15396" l="3493" r="6000" t="17077"/>
          <a:stretch/>
        </p:blipFill>
        <p:spPr>
          <a:xfrm>
            <a:off x="0" y="1540252"/>
            <a:ext cx="12192001" cy="51144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527f9c0bb7_0_4"/>
          <p:cNvSpPr txBox="1"/>
          <p:nvPr/>
        </p:nvSpPr>
        <p:spPr>
          <a:xfrm>
            <a:off x="382450" y="112425"/>
            <a:ext cx="12906600" cy="5479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600"/>
              <a:buFont typeface="Arial"/>
              <a:buNone/>
            </a:pPr>
            <a:r>
              <a:rPr b="1" i="0" lang="es-ES" sz="7600" u="none" cap="none" strike="noStrike">
                <a:solidFill>
                  <a:srgbClr val="4A5241"/>
                </a:solidFill>
                <a:latin typeface="Calibri"/>
                <a:ea typeface="Calibri"/>
                <a:cs typeface="Calibri"/>
                <a:sym typeface="Calibri"/>
              </a:rPr>
              <a:t>COMMON SENSE</a:t>
            </a:r>
            <a:endParaRPr b="1" i="0" sz="7600" u="none" cap="none" strike="noStrike">
              <a:solidFill>
                <a:srgbClr val="4A524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457200" lvl="0" marL="457200" marR="0" rtl="0" algn="l">
              <a:lnSpc>
                <a:spcPct val="100000"/>
              </a:lnSpc>
              <a:spcBef>
                <a:spcPts val="0"/>
              </a:spcBef>
              <a:spcAft>
                <a:spcPts val="0"/>
              </a:spcAft>
              <a:buClr>
                <a:srgbClr val="4A5241"/>
              </a:buClr>
              <a:buSzPts val="6800"/>
              <a:buFont typeface="Calibri"/>
              <a:buChar char="-"/>
            </a:pPr>
            <a:r>
              <a:rPr b="1" i="0" lang="es-ES" sz="6800" u="none" cap="none" strike="noStrike">
                <a:solidFill>
                  <a:srgbClr val="4A5241"/>
                </a:solidFill>
                <a:latin typeface="Calibri"/>
                <a:ea typeface="Calibri"/>
                <a:cs typeface="Calibri"/>
                <a:sym typeface="Calibri"/>
              </a:rPr>
              <a:t>BASED ON DIRECT AND INDIRECT EXPERIENCE </a:t>
            </a:r>
            <a:endParaRPr b="1" i="0" sz="68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i="0" lang="es-ES" sz="5600" u="none" cap="none" strike="noStrike">
                <a:solidFill>
                  <a:srgbClr val="4A5241"/>
                </a:solidFill>
                <a:latin typeface="Calibri"/>
                <a:ea typeface="Calibri"/>
                <a:cs typeface="Calibri"/>
                <a:sym typeface="Calibri"/>
              </a:rPr>
              <a:t>(FACTS AND INFERENCES)</a:t>
            </a:r>
            <a:endParaRPr b="1" i="0" sz="5600" u="none" cap="none" strike="noStrike">
              <a:solidFill>
                <a:srgbClr val="4A524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152eb136fc2_0_125"/>
          <p:cNvSpPr txBox="1"/>
          <p:nvPr/>
        </p:nvSpPr>
        <p:spPr>
          <a:xfrm>
            <a:off x="-179700" y="112425"/>
            <a:ext cx="12371700" cy="3170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chemeClr val="dk1"/>
              </a:buClr>
              <a:buSzPts val="1100"/>
              <a:buFont typeface="Arial"/>
              <a:buNone/>
            </a:pPr>
            <a:r>
              <a:rPr b="1" lang="es-ES" sz="7600">
                <a:solidFill>
                  <a:srgbClr val="4A5241"/>
                </a:solidFill>
                <a:latin typeface="Calibri"/>
                <a:ea typeface="Calibri"/>
                <a:cs typeface="Calibri"/>
                <a:sym typeface="Calibri"/>
              </a:rPr>
              <a:t>EUROMOMO</a:t>
            </a:r>
            <a:endParaRPr b="1" sz="7600">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chemeClr val="dk1"/>
              </a:buClr>
              <a:buSzPts val="1100"/>
              <a:buFont typeface="Arial"/>
              <a:buNone/>
            </a:pPr>
            <a:r>
              <a:t/>
            </a:r>
            <a:endParaRPr b="1" sz="76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4200">
              <a:solidFill>
                <a:srgbClr val="4A5241"/>
              </a:solidFill>
              <a:latin typeface="Calibri"/>
              <a:ea typeface="Calibri"/>
              <a:cs typeface="Calibri"/>
              <a:sym typeface="Calibri"/>
            </a:endParaRPr>
          </a:p>
        </p:txBody>
      </p:sp>
      <p:pic>
        <p:nvPicPr>
          <p:cNvPr id="352" name="Google Shape;352;g152eb136fc2_0_125"/>
          <p:cNvPicPr preferRelativeResize="0"/>
          <p:nvPr/>
        </p:nvPicPr>
        <p:blipFill rotWithShape="1">
          <a:blip r:embed="rId3">
            <a:alphaModFix/>
          </a:blip>
          <a:srcRect b="20975" l="4150" r="6018" t="12856"/>
          <a:stretch/>
        </p:blipFill>
        <p:spPr>
          <a:xfrm>
            <a:off x="45075" y="1571901"/>
            <a:ext cx="12101852" cy="50114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g1529d9c65ff_0_167"/>
          <p:cNvPicPr preferRelativeResize="0"/>
          <p:nvPr/>
        </p:nvPicPr>
        <p:blipFill>
          <a:blip r:embed="rId3">
            <a:alphaModFix/>
          </a:blip>
          <a:stretch>
            <a:fillRect/>
          </a:stretch>
        </p:blipFill>
        <p:spPr>
          <a:xfrm>
            <a:off x="152400" y="152400"/>
            <a:ext cx="11655822" cy="6553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g152eb136fc2_0_7"/>
          <p:cNvPicPr preferRelativeResize="0"/>
          <p:nvPr/>
        </p:nvPicPr>
        <p:blipFill rotWithShape="1">
          <a:blip r:embed="rId3">
            <a:alphaModFix/>
          </a:blip>
          <a:srcRect b="11376" l="14511" r="29349" t="23088"/>
          <a:stretch/>
        </p:blipFill>
        <p:spPr>
          <a:xfrm>
            <a:off x="0" y="455075"/>
            <a:ext cx="9755286" cy="64029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52eb136fc2_0_137"/>
          <p:cNvSpPr txBox="1"/>
          <p:nvPr/>
        </p:nvSpPr>
        <p:spPr>
          <a:xfrm>
            <a:off x="-134775" y="-1731350"/>
            <a:ext cx="12192000" cy="86967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lang="es-ES" sz="3500">
                <a:solidFill>
                  <a:srgbClr val="4A5241"/>
                </a:solidFill>
                <a:latin typeface="Calibri"/>
                <a:ea typeface="Calibri"/>
                <a:cs typeface="Calibri"/>
                <a:sym typeface="Calibri"/>
              </a:rPr>
              <a:t>WITH THESE (MORE OR LESS) TRUSTABLE DATA (DON’T FORGET THE SYSTEMATIC DOUBT) THE (RURAL) CITIZEN CAN:</a:t>
            </a:r>
            <a:endParaRPr b="1" sz="3500">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t/>
            </a:r>
            <a:endParaRPr b="1" sz="3500">
              <a:solidFill>
                <a:srgbClr val="4A5241"/>
              </a:solidFill>
              <a:latin typeface="Calibri"/>
              <a:ea typeface="Calibri"/>
              <a:cs typeface="Calibri"/>
              <a:sym typeface="Calibri"/>
            </a:endParaRPr>
          </a:p>
          <a:p>
            <a:pPr indent="-463550" lvl="0" marL="457200" marR="0" rtl="0" algn="l">
              <a:lnSpc>
                <a:spcPct val="100000"/>
              </a:lnSpc>
              <a:spcBef>
                <a:spcPts val="0"/>
              </a:spcBef>
              <a:spcAft>
                <a:spcPts val="0"/>
              </a:spcAft>
              <a:buClr>
                <a:srgbClr val="4A5241"/>
              </a:buClr>
              <a:buSzPts val="3700"/>
              <a:buFont typeface="Calibri"/>
              <a:buChar char="-"/>
            </a:pPr>
            <a:r>
              <a:rPr b="1" lang="es-ES" sz="3700">
                <a:solidFill>
                  <a:srgbClr val="4A5241"/>
                </a:solidFill>
                <a:latin typeface="Calibri"/>
                <a:ea typeface="Calibri"/>
                <a:cs typeface="Calibri"/>
                <a:sym typeface="Calibri"/>
              </a:rPr>
              <a:t>THINK ON THE PROBABILITY OF SERIOUS HARM ON PANDEMICS FOR EACH AGE RANGE</a:t>
            </a:r>
            <a:endParaRPr b="1" sz="3700">
              <a:solidFill>
                <a:srgbClr val="4A5241"/>
              </a:solidFill>
              <a:latin typeface="Calibri"/>
              <a:ea typeface="Calibri"/>
              <a:cs typeface="Calibri"/>
              <a:sym typeface="Calibri"/>
            </a:endParaRPr>
          </a:p>
          <a:p>
            <a:pPr indent="0" lvl="0" marL="914400" marR="0" rtl="0" algn="l">
              <a:lnSpc>
                <a:spcPct val="100000"/>
              </a:lnSpc>
              <a:spcBef>
                <a:spcPts val="0"/>
              </a:spcBef>
              <a:spcAft>
                <a:spcPts val="0"/>
              </a:spcAft>
              <a:buNone/>
            </a:pPr>
            <a:r>
              <a:t/>
            </a:r>
            <a:endParaRPr b="1" sz="3700">
              <a:solidFill>
                <a:srgbClr val="4A5241"/>
              </a:solidFill>
              <a:latin typeface="Calibri"/>
              <a:ea typeface="Calibri"/>
              <a:cs typeface="Calibri"/>
              <a:sym typeface="Calibri"/>
            </a:endParaRPr>
          </a:p>
          <a:p>
            <a:pPr indent="-463550" lvl="0" marL="457200" marR="0" rtl="0" algn="l">
              <a:lnSpc>
                <a:spcPct val="100000"/>
              </a:lnSpc>
              <a:spcBef>
                <a:spcPts val="0"/>
              </a:spcBef>
              <a:spcAft>
                <a:spcPts val="0"/>
              </a:spcAft>
              <a:buClr>
                <a:srgbClr val="4A5241"/>
              </a:buClr>
              <a:buSzPts val="3700"/>
              <a:buFont typeface="Calibri"/>
              <a:buChar char="-"/>
            </a:pPr>
            <a:r>
              <a:rPr b="1" lang="es-ES" sz="3700">
                <a:solidFill>
                  <a:srgbClr val="4A5241"/>
                </a:solidFill>
                <a:latin typeface="Calibri"/>
                <a:ea typeface="Calibri"/>
                <a:cs typeface="Calibri"/>
                <a:sym typeface="Calibri"/>
              </a:rPr>
              <a:t>STUDY THE RELATIONSHIP BETWEEN VACCINATION AND DEADS (SO THE EFFECTIVITY OF VACCINATION)</a:t>
            </a:r>
            <a:endParaRPr b="1" sz="3700">
              <a:solidFill>
                <a:srgbClr val="4A5241"/>
              </a:solidFill>
              <a:latin typeface="Calibri"/>
              <a:ea typeface="Calibri"/>
              <a:cs typeface="Calibri"/>
              <a:sym typeface="Calibri"/>
            </a:endParaRPr>
          </a:p>
          <a:p>
            <a:pPr indent="-463550" lvl="0" marL="457200" marR="0" rtl="0" algn="l">
              <a:lnSpc>
                <a:spcPct val="100000"/>
              </a:lnSpc>
              <a:spcBef>
                <a:spcPts val="0"/>
              </a:spcBef>
              <a:spcAft>
                <a:spcPts val="0"/>
              </a:spcAft>
              <a:buClr>
                <a:srgbClr val="4A5241"/>
              </a:buClr>
              <a:buSzPts val="3700"/>
              <a:buFont typeface="Calibri"/>
              <a:buChar char="-"/>
            </a:pPr>
            <a:r>
              <a:t/>
            </a:r>
            <a:endParaRPr b="1" sz="3700">
              <a:solidFill>
                <a:srgbClr val="4A5241"/>
              </a:solidFill>
              <a:latin typeface="Calibri"/>
              <a:ea typeface="Calibri"/>
              <a:cs typeface="Calibri"/>
              <a:sym typeface="Calibri"/>
            </a:endParaRPr>
          </a:p>
          <a:p>
            <a:pPr indent="-463550" lvl="0" marL="457200" marR="0" rtl="0" algn="l">
              <a:lnSpc>
                <a:spcPct val="100000"/>
              </a:lnSpc>
              <a:spcBef>
                <a:spcPts val="0"/>
              </a:spcBef>
              <a:spcAft>
                <a:spcPts val="0"/>
              </a:spcAft>
              <a:buClr>
                <a:srgbClr val="4A5241"/>
              </a:buClr>
              <a:buSzPts val="3700"/>
              <a:buFont typeface="Calibri"/>
              <a:buChar char="-"/>
            </a:pPr>
            <a:r>
              <a:rPr b="1" lang="es-ES" sz="3700">
                <a:solidFill>
                  <a:srgbClr val="4A5241"/>
                </a:solidFill>
                <a:latin typeface="Calibri"/>
                <a:ea typeface="Calibri"/>
                <a:cs typeface="Calibri"/>
                <a:sym typeface="Calibri"/>
              </a:rPr>
              <a:t>TAKE DECISIONS ON ACTIONS FOR HIS/HERSELF AND HIS/HER RELATIVES</a:t>
            </a:r>
            <a:endParaRPr b="1" sz="3700">
              <a:solidFill>
                <a:srgbClr val="4A524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1"/>
          <p:cNvSpPr txBox="1"/>
          <p:nvPr>
            <p:ph type="title"/>
          </p:nvPr>
        </p:nvSpPr>
        <p:spPr>
          <a:xfrm>
            <a:off x="2203979" y="1701799"/>
            <a:ext cx="8930700" cy="21105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8D4120"/>
              </a:buClr>
              <a:buSzPts val="6000"/>
              <a:buFont typeface="Teko"/>
              <a:buNone/>
            </a:pPr>
            <a:r>
              <a:rPr b="1" i="1" lang="es-ES" sz="6000">
                <a:solidFill>
                  <a:srgbClr val="8D4120"/>
                </a:solidFill>
                <a:latin typeface="Teko"/>
                <a:ea typeface="Teko"/>
                <a:cs typeface="Teko"/>
                <a:sym typeface="Teko"/>
              </a:rPr>
              <a:t>¡ Muchas Gracias !</a:t>
            </a:r>
            <a:endParaRPr b="1" i="1" sz="6000">
              <a:solidFill>
                <a:srgbClr val="8D4120"/>
              </a:solidFill>
              <a:latin typeface="Teko"/>
              <a:ea typeface="Teko"/>
              <a:cs typeface="Teko"/>
              <a:sym typeface="Teko"/>
            </a:endParaRPr>
          </a:p>
        </p:txBody>
      </p:sp>
      <p:sp>
        <p:nvSpPr>
          <p:cNvPr id="376" name="Google Shape;376;p21"/>
          <p:cNvSpPr txBox="1"/>
          <p:nvPr>
            <p:ph idx="1" type="body"/>
          </p:nvPr>
        </p:nvSpPr>
        <p:spPr>
          <a:xfrm>
            <a:off x="2073498" y="5318293"/>
            <a:ext cx="9957600" cy="12243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1000"/>
              </a:spcBef>
              <a:spcAft>
                <a:spcPts val="0"/>
              </a:spcAft>
              <a:buClr>
                <a:srgbClr val="888888"/>
              </a:buClr>
              <a:buSzPts val="2800"/>
              <a:buNone/>
            </a:pPr>
            <a:r>
              <a:rPr b="1" i="1" lang="es-ES" sz="2800">
                <a:latin typeface="Arial"/>
                <a:ea typeface="Arial"/>
                <a:cs typeface="Arial"/>
                <a:sym typeface="Arial"/>
              </a:rPr>
              <a:t>mgu@unex.es</a:t>
            </a:r>
            <a:endParaRPr b="1" i="1" sz="2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527f9c0bb7_0_20"/>
          <p:cNvSpPr txBox="1"/>
          <p:nvPr/>
        </p:nvSpPr>
        <p:spPr>
          <a:xfrm>
            <a:off x="382450" y="112425"/>
            <a:ext cx="12906600" cy="566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600"/>
              <a:buFont typeface="Arial"/>
              <a:buNone/>
            </a:pPr>
            <a:r>
              <a:rPr b="1" i="0" lang="es-ES" sz="7600" u="none" cap="none" strike="noStrike">
                <a:solidFill>
                  <a:srgbClr val="4A5241"/>
                </a:solidFill>
                <a:latin typeface="Calibri"/>
                <a:ea typeface="Calibri"/>
                <a:cs typeface="Calibri"/>
                <a:sym typeface="Calibri"/>
              </a:rPr>
              <a:t>MEDIATIC SENSE</a:t>
            </a:r>
            <a:endParaRPr b="1" i="0" sz="7600" u="none" cap="none" strike="noStrike">
              <a:solidFill>
                <a:srgbClr val="4A524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457200" lvl="0" marL="457200" marR="0" rtl="0" algn="l">
              <a:lnSpc>
                <a:spcPct val="100000"/>
              </a:lnSpc>
              <a:spcBef>
                <a:spcPts val="0"/>
              </a:spcBef>
              <a:spcAft>
                <a:spcPts val="0"/>
              </a:spcAft>
              <a:buClr>
                <a:srgbClr val="4A5241"/>
              </a:buClr>
              <a:buSzPts val="6800"/>
              <a:buFont typeface="Calibri"/>
              <a:buChar char="-"/>
            </a:pPr>
            <a:r>
              <a:rPr b="1" i="0" lang="es-ES" sz="6800" u="none" cap="none" strike="noStrike">
                <a:solidFill>
                  <a:srgbClr val="4A5241"/>
                </a:solidFill>
                <a:latin typeface="Calibri"/>
                <a:ea typeface="Calibri"/>
                <a:cs typeface="Calibri"/>
                <a:sym typeface="Calibri"/>
              </a:rPr>
              <a:t>BASED ON MAXIMIZING AUDIENCE</a:t>
            </a:r>
            <a:endParaRPr b="1" i="0" sz="68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6800"/>
              <a:buFont typeface="Arial"/>
              <a:buNone/>
            </a:pPr>
            <a:r>
              <a:rPr b="1" i="0" lang="es-ES" sz="6800" u="none" cap="none" strike="noStrike">
                <a:solidFill>
                  <a:srgbClr val="4A5241"/>
                </a:solidFill>
                <a:latin typeface="Calibri"/>
                <a:ea typeface="Calibri"/>
                <a:cs typeface="Calibri"/>
                <a:sym typeface="Calibri"/>
              </a:rPr>
              <a:t>(</a:t>
            </a:r>
            <a:r>
              <a:rPr b="1" i="0" lang="es-ES" sz="5500" u="none" cap="none" strike="noStrike">
                <a:solidFill>
                  <a:srgbClr val="4A5241"/>
                </a:solidFill>
                <a:latin typeface="Calibri"/>
                <a:ea typeface="Calibri"/>
                <a:cs typeface="Calibri"/>
                <a:sym typeface="Calibri"/>
              </a:rPr>
              <a:t>ESPECTACULARITY)</a:t>
            </a:r>
            <a:endParaRPr b="1" i="0" sz="4300" u="none" cap="none" strike="noStrike">
              <a:solidFill>
                <a:srgbClr val="4A524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527f9c0bb7_0_25"/>
          <p:cNvSpPr txBox="1"/>
          <p:nvPr/>
        </p:nvSpPr>
        <p:spPr>
          <a:xfrm>
            <a:off x="382450" y="112425"/>
            <a:ext cx="12906600" cy="46176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7600"/>
              <a:buFont typeface="Arial"/>
              <a:buNone/>
            </a:pPr>
            <a:r>
              <a:rPr b="1" i="0" lang="es-ES" sz="7600" u="none" cap="none" strike="noStrike">
                <a:solidFill>
                  <a:srgbClr val="4A5241"/>
                </a:solidFill>
                <a:latin typeface="Calibri"/>
                <a:ea typeface="Calibri"/>
                <a:cs typeface="Calibri"/>
                <a:sym typeface="Calibri"/>
              </a:rPr>
              <a:t>POLITICAL SENSE</a:t>
            </a:r>
            <a:endParaRPr b="1" i="0" sz="7600" u="none" cap="none" strike="noStrike">
              <a:solidFill>
                <a:srgbClr val="4A524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457200" lvl="0" marL="457200" marR="0" rtl="0" algn="l">
              <a:lnSpc>
                <a:spcPct val="100000"/>
              </a:lnSpc>
              <a:spcBef>
                <a:spcPts val="0"/>
              </a:spcBef>
              <a:spcAft>
                <a:spcPts val="0"/>
              </a:spcAft>
              <a:buClr>
                <a:srgbClr val="4A5241"/>
              </a:buClr>
              <a:buSzPts val="6800"/>
              <a:buFont typeface="Calibri"/>
              <a:buChar char="-"/>
            </a:pPr>
            <a:r>
              <a:rPr b="1" i="0" lang="es-ES" sz="6800" u="none" cap="none" strike="noStrike">
                <a:solidFill>
                  <a:srgbClr val="4A5241"/>
                </a:solidFill>
                <a:latin typeface="Calibri"/>
                <a:ea typeface="Calibri"/>
                <a:cs typeface="Calibri"/>
                <a:sym typeface="Calibri"/>
              </a:rPr>
              <a:t>BASED ON MAXIMIZING VOTES</a:t>
            </a:r>
            <a:endParaRPr b="1" i="0" sz="68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6800"/>
              <a:buFont typeface="Arial"/>
              <a:buNone/>
            </a:pPr>
            <a:r>
              <a:rPr b="1" i="0" lang="es-ES" sz="6800" u="none" cap="none" strike="noStrike">
                <a:solidFill>
                  <a:srgbClr val="4A5241"/>
                </a:solidFill>
                <a:latin typeface="Calibri"/>
                <a:ea typeface="Calibri"/>
                <a:cs typeface="Calibri"/>
                <a:sym typeface="Calibri"/>
              </a:rPr>
              <a:t>(</a:t>
            </a:r>
            <a:r>
              <a:rPr b="1" i="0" lang="es-ES" sz="4800" u="none" cap="none" strike="noStrike">
                <a:solidFill>
                  <a:srgbClr val="4A5241"/>
                </a:solidFill>
                <a:latin typeface="Calibri"/>
                <a:ea typeface="Calibri"/>
                <a:cs typeface="Calibri"/>
                <a:sym typeface="Calibri"/>
              </a:rPr>
              <a:t>DISTRIBUTION OF POWER AND WEALTH)</a:t>
            </a:r>
            <a:endParaRPr b="1" i="0" sz="3600" u="none" cap="none" strike="noStrike">
              <a:solidFill>
                <a:srgbClr val="4A524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529d9c65ff_0_0"/>
          <p:cNvSpPr txBox="1"/>
          <p:nvPr/>
        </p:nvSpPr>
        <p:spPr>
          <a:xfrm>
            <a:off x="-179700" y="112425"/>
            <a:ext cx="13536300" cy="59721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s-ES" sz="7600">
                <a:solidFill>
                  <a:srgbClr val="4A5241"/>
                </a:solidFill>
                <a:latin typeface="Calibri"/>
                <a:ea typeface="Calibri"/>
                <a:cs typeface="Calibri"/>
                <a:sym typeface="Calibri"/>
              </a:rPr>
              <a:t>SCIENTIFIC SENSE</a:t>
            </a:r>
            <a:endParaRPr b="1" sz="7600">
              <a:solidFill>
                <a:srgbClr val="4A5241"/>
              </a:solidFill>
              <a:latin typeface="Calibri"/>
              <a:ea typeface="Calibri"/>
              <a:cs typeface="Calibri"/>
              <a:sym typeface="Calibri"/>
            </a:endParaRPr>
          </a:p>
          <a:p>
            <a:pPr indent="0" lvl="0" marL="457200" rtl="0" algn="ctr">
              <a:spcBef>
                <a:spcPts val="0"/>
              </a:spcBef>
              <a:spcAft>
                <a:spcPts val="0"/>
              </a:spcAft>
              <a:buNone/>
            </a:pPr>
            <a:r>
              <a:t/>
            </a:r>
            <a:endParaRPr b="1" sz="7600">
              <a:solidFill>
                <a:srgbClr val="4A5241"/>
              </a:solidFill>
              <a:latin typeface="Calibri"/>
              <a:ea typeface="Calibri"/>
              <a:cs typeface="Calibri"/>
              <a:sym typeface="Calibri"/>
            </a:endParaRPr>
          </a:p>
          <a:p>
            <a:pPr indent="-584200" lvl="0" marL="457200" rtl="0" algn="l">
              <a:spcBef>
                <a:spcPts val="0"/>
              </a:spcBef>
              <a:spcAft>
                <a:spcPts val="0"/>
              </a:spcAft>
              <a:buClr>
                <a:srgbClr val="4A5241"/>
              </a:buClr>
              <a:buSzPts val="5600"/>
              <a:buFont typeface="Calibri"/>
              <a:buChar char="-"/>
            </a:pPr>
            <a:r>
              <a:rPr b="1" lang="es-ES" sz="5600">
                <a:solidFill>
                  <a:srgbClr val="4A5241"/>
                </a:solidFill>
                <a:latin typeface="Calibri"/>
                <a:ea typeface="Calibri"/>
                <a:cs typeface="Calibri"/>
                <a:sym typeface="Calibri"/>
              </a:rPr>
              <a:t>BASED ON AGREED PRINCIPLES AS CONTROLLED METHODOLOGIES, STATISTICS, PROBABILITY </a:t>
            </a:r>
            <a:endParaRPr b="1" sz="5600">
              <a:solidFill>
                <a:srgbClr val="4A5241"/>
              </a:solidFill>
              <a:latin typeface="Calibri"/>
              <a:ea typeface="Calibri"/>
              <a:cs typeface="Calibri"/>
              <a:sym typeface="Calibri"/>
            </a:endParaRPr>
          </a:p>
          <a:p>
            <a:pPr indent="0" lvl="0" marL="457200" rtl="0" algn="l">
              <a:spcBef>
                <a:spcPts val="0"/>
              </a:spcBef>
              <a:spcAft>
                <a:spcPts val="0"/>
              </a:spcAft>
              <a:buNone/>
            </a:pPr>
            <a:r>
              <a:rPr b="1" lang="es-ES" sz="5600">
                <a:solidFill>
                  <a:srgbClr val="4A5241"/>
                </a:solidFill>
                <a:latin typeface="Calibri"/>
                <a:ea typeface="Calibri"/>
                <a:cs typeface="Calibri"/>
                <a:sym typeface="Calibri"/>
              </a:rPr>
              <a:t>(SYSTEMATIC DOUBT)</a:t>
            </a:r>
            <a:endParaRPr b="1" sz="5600">
              <a:solidFill>
                <a:srgbClr val="4A524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527f9c0bb7_0_14"/>
          <p:cNvSpPr txBox="1"/>
          <p:nvPr/>
        </p:nvSpPr>
        <p:spPr>
          <a:xfrm>
            <a:off x="-179700" y="112425"/>
            <a:ext cx="11804700" cy="51102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7600"/>
              <a:buFont typeface="Arial"/>
              <a:buNone/>
            </a:pPr>
            <a:r>
              <a:rPr b="1" i="0" lang="es-ES" sz="7600" u="none" cap="none" strike="noStrike">
                <a:solidFill>
                  <a:srgbClr val="4A5241"/>
                </a:solidFill>
                <a:latin typeface="Calibri"/>
                <a:ea typeface="Calibri"/>
                <a:cs typeface="Calibri"/>
                <a:sym typeface="Calibri"/>
              </a:rPr>
              <a:t>CULTURAL CONTEXT</a:t>
            </a:r>
            <a:endParaRPr b="1" i="0" sz="7600" u="none" cap="none" strike="noStrike">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i="0" lang="es-ES" sz="5600" u="none" cap="none" strike="noStrike">
                <a:solidFill>
                  <a:srgbClr val="4A5241"/>
                </a:solidFill>
                <a:latin typeface="Calibri"/>
                <a:ea typeface="Calibri"/>
                <a:cs typeface="Calibri"/>
                <a:sym typeface="Calibri"/>
              </a:rPr>
              <a:t>AS HUMAN BEINGS, CULTURE SHAPES ALL THOSE SENSES, THAT CONVERGE IN A CONCRETE PLACE AND TIME</a:t>
            </a:r>
            <a:endParaRPr b="1" i="0" sz="5600" u="none" cap="none" strike="noStrike">
              <a:solidFill>
                <a:srgbClr val="4A524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527f9c0bb7_0_34"/>
          <p:cNvSpPr txBox="1"/>
          <p:nvPr/>
        </p:nvSpPr>
        <p:spPr>
          <a:xfrm>
            <a:off x="-179700" y="112425"/>
            <a:ext cx="13311300" cy="59106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7600"/>
              <a:buFont typeface="Arial"/>
              <a:buNone/>
            </a:pPr>
            <a:r>
              <a:rPr b="1" i="0" lang="es-ES" sz="7600" u="none" cap="none" strike="noStrike">
                <a:solidFill>
                  <a:srgbClr val="4A5241"/>
                </a:solidFill>
                <a:latin typeface="Calibri"/>
                <a:ea typeface="Calibri"/>
                <a:cs typeface="Calibri"/>
                <a:sym typeface="Calibri"/>
              </a:rPr>
              <a:t>CULTURAL CONTEXT</a:t>
            </a:r>
            <a:endParaRPr b="1" i="0" sz="7600" u="none" cap="none" strike="noStrike">
              <a:solidFill>
                <a:srgbClr val="4A524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7600"/>
              <a:buFont typeface="Arial"/>
              <a:buNone/>
            </a:pPr>
            <a:r>
              <a:t/>
            </a:r>
            <a:endParaRPr b="1" i="0" sz="7600" u="none" cap="none" strike="noStrike">
              <a:solidFill>
                <a:srgbClr val="4A524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5600"/>
              <a:buFont typeface="Arial"/>
              <a:buNone/>
            </a:pPr>
            <a:r>
              <a:rPr b="1" i="0" lang="es-ES" sz="4200" u="none" cap="none" strike="noStrike">
                <a:solidFill>
                  <a:srgbClr val="4A5241"/>
                </a:solidFill>
                <a:latin typeface="Calibri"/>
                <a:ea typeface="Calibri"/>
                <a:cs typeface="Calibri"/>
                <a:sym typeface="Calibri"/>
              </a:rPr>
              <a:t>A</a:t>
            </a:r>
            <a:r>
              <a:rPr b="1" i="0" lang="es-ES" sz="4200" u="none" cap="none" strike="noStrike">
                <a:solidFill>
                  <a:srgbClr val="4A5241"/>
                </a:solidFill>
                <a:latin typeface="Calibri"/>
                <a:ea typeface="Calibri"/>
                <a:cs typeface="Calibri"/>
                <a:sym typeface="Calibri"/>
              </a:rPr>
              <a:t>S CITIZENS IF WE ARE NOT SPECIALIST </a:t>
            </a:r>
            <a:r>
              <a:rPr b="1" i="0" lang="es-ES" sz="4200" u="none" cap="none" strike="noStrike">
                <a:solidFill>
                  <a:srgbClr val="4A5241"/>
                </a:solidFill>
                <a:latin typeface="Calibri"/>
                <a:ea typeface="Calibri"/>
                <a:cs typeface="Calibri"/>
                <a:sym typeface="Calibri"/>
              </a:rPr>
              <a:t>(BIOLOGISTS, EPIDEMOLOGISTS, SURGEONS)</a:t>
            </a:r>
            <a:r>
              <a:rPr b="1" i="0" lang="es-ES" sz="4200" u="none" cap="none" strike="noStrike">
                <a:solidFill>
                  <a:srgbClr val="4A5241"/>
                </a:solidFill>
                <a:latin typeface="Calibri"/>
                <a:ea typeface="Calibri"/>
                <a:cs typeface="Calibri"/>
                <a:sym typeface="Calibri"/>
              </a:rPr>
              <a:t> WE ONLY HAVE OUR COMMON SENSE BUT CAN BORROW FROM THE SCIENTIFIC  SENSE SOME PRINCIPLES AS </a:t>
            </a:r>
            <a:r>
              <a:rPr b="1" i="0" lang="es-ES" sz="4700" u="none" cap="none" strike="noStrike">
                <a:solidFill>
                  <a:srgbClr val="4A5241"/>
                </a:solidFill>
                <a:latin typeface="Calibri"/>
                <a:ea typeface="Calibri"/>
                <a:cs typeface="Calibri"/>
                <a:sym typeface="Calibri"/>
              </a:rPr>
              <a:t>CRITICAL THINKING AND SISTEMATIC </a:t>
            </a:r>
            <a:r>
              <a:rPr b="1" lang="es-ES" sz="4700">
                <a:solidFill>
                  <a:srgbClr val="4A5241"/>
                </a:solidFill>
                <a:latin typeface="Calibri"/>
                <a:ea typeface="Calibri"/>
                <a:cs typeface="Calibri"/>
                <a:sym typeface="Calibri"/>
              </a:rPr>
              <a:t>DOUBT </a:t>
            </a:r>
            <a:r>
              <a:rPr b="1" lang="es-ES" sz="4200">
                <a:solidFill>
                  <a:srgbClr val="4A5241"/>
                </a:solidFill>
                <a:latin typeface="Calibri"/>
                <a:ea typeface="Calibri"/>
                <a:cs typeface="Calibri"/>
                <a:sym typeface="Calibri"/>
              </a:rPr>
              <a:t>TO ENRICH IT</a:t>
            </a:r>
            <a:endParaRPr b="1" i="0" sz="4200" u="none" cap="none" strike="noStrike">
              <a:solidFill>
                <a:srgbClr val="4A524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2022-03-23T19:08:49Z</dcterms:created>
  <dc:creator>MARÍA PILAR  BARRIOS MANZANO</dc:creator>
</cp:coreProperties>
</file>