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6" r:id="rId2"/>
    <p:sldId id="268" r:id="rId3"/>
    <p:sldId id="265" r:id="rId4"/>
    <p:sldId id="289" r:id="rId5"/>
    <p:sldId id="264" r:id="rId6"/>
    <p:sldId id="271" r:id="rId7"/>
    <p:sldId id="282" r:id="rId8"/>
    <p:sldId id="272" r:id="rId9"/>
    <p:sldId id="283" r:id="rId10"/>
    <p:sldId id="274" r:id="rId11"/>
    <p:sldId id="284" r:id="rId12"/>
    <p:sldId id="273" r:id="rId13"/>
    <p:sldId id="276" r:id="rId14"/>
    <p:sldId id="261" r:id="rId15"/>
    <p:sldId id="277" r:id="rId16"/>
    <p:sldId id="285" r:id="rId17"/>
    <p:sldId id="278" r:id="rId18"/>
    <p:sldId id="286" r:id="rId19"/>
    <p:sldId id="280" r:id="rId20"/>
    <p:sldId id="287" r:id="rId21"/>
    <p:sldId id="288" r:id="rId22"/>
    <p:sldId id="257" r:id="rId23"/>
    <p:sldId id="259" r:id="rId24"/>
    <p:sldId id="262" r:id="rId25"/>
    <p:sldId id="291" r:id="rId2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7F9"/>
    <a:srgbClr val="0430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41" autoAdjust="0"/>
  </p:normalViewPr>
  <p:slideViewPr>
    <p:cSldViewPr snapToGrid="0" snapToObjects="1">
      <p:cViewPr varScale="1">
        <p:scale>
          <a:sx n="78" d="100"/>
          <a:sy n="78" d="100"/>
        </p:scale>
        <p:origin x="159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29"/>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7738E-DB02-4603-A4D2-D8D3778EDE73}" type="datetimeFigureOut">
              <a:rPr lang="en-US" smtClean="0"/>
              <a:t>12/6/2022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12680-700C-4B8B-8F49-851E0FBAA5DB}" type="slidenum">
              <a:rPr lang="en-US" smtClean="0"/>
              <a:t>‹#›</a:t>
            </a:fld>
            <a:endParaRPr lang="en-US"/>
          </a:p>
        </p:txBody>
      </p:sp>
    </p:spTree>
    <p:extLst>
      <p:ext uri="{BB962C8B-B14F-4D97-AF65-F5344CB8AC3E}">
        <p14:creationId xmlns:p14="http://schemas.microsoft.com/office/powerpoint/2010/main" val="556436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Hello everyone I’m Federico, I’m graduated in Computer Science at Sapienza University of Rome and I collaborate with Polygonal as IT developer in </a:t>
            </a:r>
            <a:r>
              <a:rPr lang="en-US" i="1"/>
              <a:t>many projects.</a:t>
            </a:r>
          </a:p>
          <a:p>
            <a:r>
              <a:rPr lang="en-US" i="1" dirty="0"/>
              <a:t>The </a:t>
            </a:r>
            <a:r>
              <a:rPr lang="en-US" i="1" dirty="0" err="1"/>
              <a:t>Decidim</a:t>
            </a:r>
            <a:r>
              <a:rPr lang="en-US" i="1" dirty="0"/>
              <a:t> platform ("We decide" in Catalan) is one of the most emblematic projects in the ecosystem of civic technologies. Born in Barcelona and initially financed by the municipality, it is built since its origins on the model of a common. The source code of </a:t>
            </a:r>
            <a:r>
              <a:rPr lang="en-US" i="1" dirty="0" err="1"/>
              <a:t>Decidim</a:t>
            </a:r>
            <a:r>
              <a:rPr lang="en-US" i="1" dirty="0"/>
              <a:t> is made available under the following license GNU GPL, which allows the reuse and evolution of the program as long as you share the identical modifications. But </a:t>
            </a:r>
            <a:r>
              <a:rPr lang="en-US" i="1" dirty="0" err="1"/>
              <a:t>Decidim</a:t>
            </a:r>
            <a:r>
              <a:rPr lang="en-US" i="1" dirty="0"/>
              <a:t> goes further by adding to the </a:t>
            </a:r>
            <a:r>
              <a:rPr lang="en-US" i="1" dirty="0" err="1"/>
              <a:t>licence</a:t>
            </a:r>
            <a:r>
              <a:rPr lang="en-US" i="1" dirty="0"/>
              <a:t> clauses, the adhesion to a social contract, setting out the additional "democratic safeguards" that must be respected when using the platform. </a:t>
            </a:r>
          </a:p>
        </p:txBody>
      </p:sp>
      <p:sp>
        <p:nvSpPr>
          <p:cNvPr id="4" name="Slide Number Placeholder 3"/>
          <p:cNvSpPr>
            <a:spLocks noGrp="1"/>
          </p:cNvSpPr>
          <p:nvPr>
            <p:ph type="sldNum" sz="quarter" idx="5"/>
          </p:nvPr>
        </p:nvSpPr>
        <p:spPr/>
        <p:txBody>
          <a:bodyPr/>
          <a:lstStyle/>
          <a:p>
            <a:fld id="{ADA12680-700C-4B8B-8F49-851E0FBAA5DB}" type="slidenum">
              <a:rPr lang="en-US" smtClean="0"/>
              <a:t>1</a:t>
            </a:fld>
            <a:endParaRPr lang="en-US"/>
          </a:p>
        </p:txBody>
      </p:sp>
    </p:spTree>
    <p:extLst>
      <p:ext uri="{BB962C8B-B14F-4D97-AF65-F5344CB8AC3E}">
        <p14:creationId xmlns:p14="http://schemas.microsoft.com/office/powerpoint/2010/main" val="4122586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informative pages with rich text formatting, embedded pictures and videos. The blog component makes possible the creation of posts or news, and to navigate them chronologically</a:t>
            </a:r>
          </a:p>
        </p:txBody>
      </p:sp>
      <p:sp>
        <p:nvSpPr>
          <p:cNvPr id="4" name="Slide Number Placeholder 3"/>
          <p:cNvSpPr>
            <a:spLocks noGrp="1"/>
          </p:cNvSpPr>
          <p:nvPr>
            <p:ph type="sldNum" sz="quarter" idx="5"/>
          </p:nvPr>
        </p:nvSpPr>
        <p:spPr/>
        <p:txBody>
          <a:bodyPr/>
          <a:lstStyle/>
          <a:p>
            <a:fld id="{ADA12680-700C-4B8B-8F49-851E0FBAA5DB}" type="slidenum">
              <a:rPr lang="en-US" smtClean="0"/>
              <a:t>19</a:t>
            </a:fld>
            <a:endParaRPr lang="en-US"/>
          </a:p>
        </p:txBody>
      </p:sp>
    </p:spTree>
    <p:extLst>
      <p:ext uri="{BB962C8B-B14F-4D97-AF65-F5344CB8AC3E}">
        <p14:creationId xmlns:p14="http://schemas.microsoft.com/office/powerpoint/2010/main" val="10281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Decidim</a:t>
            </a:r>
            <a:r>
              <a:rPr lang="en-US" dirty="0"/>
              <a:t> helps citizens, organizations and public institutions self-organize democratically at every scale.</a:t>
            </a:r>
          </a:p>
        </p:txBody>
      </p:sp>
      <p:sp>
        <p:nvSpPr>
          <p:cNvPr id="4" name="Slide Number Placeholder 3"/>
          <p:cNvSpPr>
            <a:spLocks noGrp="1"/>
          </p:cNvSpPr>
          <p:nvPr>
            <p:ph type="sldNum" sz="quarter" idx="5"/>
          </p:nvPr>
        </p:nvSpPr>
        <p:spPr/>
        <p:txBody>
          <a:bodyPr/>
          <a:lstStyle/>
          <a:p>
            <a:fld id="{ADA12680-700C-4B8B-8F49-851E0FBAA5DB}" type="slidenum">
              <a:rPr lang="en-US" smtClean="0"/>
              <a:t>2</a:t>
            </a:fld>
            <a:endParaRPr lang="en-US"/>
          </a:p>
        </p:txBody>
      </p:sp>
    </p:spTree>
    <p:extLst>
      <p:ext uri="{BB962C8B-B14F-4D97-AF65-F5344CB8AC3E}">
        <p14:creationId xmlns:p14="http://schemas.microsoft.com/office/powerpoint/2010/main" val="44993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democratize common issues, step by step. Processes is a space that allows to create, activate/deactivate, and manage various participatory processes. These are distinguished from other spaces by being structured in different phases within which all of the components can be incorporated. Examples of participatory processes are: an election process for members of a committee, participatory budgeting, a strategic planning process, the collaborative writing of a regulation or norm, the design of an urban space or the production of a public policy plan. </a:t>
            </a:r>
          </a:p>
        </p:txBody>
      </p:sp>
      <p:sp>
        <p:nvSpPr>
          <p:cNvPr id="4" name="Slide Number Placeholder 3"/>
          <p:cNvSpPr>
            <a:spLocks noGrp="1"/>
          </p:cNvSpPr>
          <p:nvPr>
            <p:ph type="sldNum" sz="quarter" idx="5"/>
          </p:nvPr>
        </p:nvSpPr>
        <p:spPr/>
        <p:txBody>
          <a:bodyPr/>
          <a:lstStyle/>
          <a:p>
            <a:fld id="{ADA12680-700C-4B8B-8F49-851E0FBAA5DB}" type="slidenum">
              <a:rPr lang="en-US" smtClean="0"/>
              <a:t>6</a:t>
            </a:fld>
            <a:endParaRPr lang="en-US"/>
          </a:p>
        </p:txBody>
      </p:sp>
    </p:spTree>
    <p:extLst>
      <p:ext uri="{BB962C8B-B14F-4D97-AF65-F5344CB8AC3E}">
        <p14:creationId xmlns:p14="http://schemas.microsoft.com/office/powerpoint/2010/main" val="530854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power of collective self-organization </a:t>
            </a:r>
          </a:p>
          <a:p>
            <a:r>
              <a:rPr lang="en-US" dirty="0"/>
              <a:t>Makes it possible to set up decision-making bodies or groups (councils, working groups, commissions, etc.) that meet regularly, detailing their composition, listing and geolocating their meetings. It allows participation in them, for example, attending in person or online, adding issues to the agenda, or commenting on the proposals and decisions taken by that body. </a:t>
            </a:r>
          </a:p>
          <a:p>
            <a:endParaRPr lang="en-US" dirty="0"/>
          </a:p>
        </p:txBody>
      </p:sp>
      <p:sp>
        <p:nvSpPr>
          <p:cNvPr id="4" name="Slide Number Placeholder 3"/>
          <p:cNvSpPr>
            <a:spLocks noGrp="1"/>
          </p:cNvSpPr>
          <p:nvPr>
            <p:ph type="sldNum" sz="quarter" idx="5"/>
          </p:nvPr>
        </p:nvSpPr>
        <p:spPr/>
        <p:txBody>
          <a:bodyPr/>
          <a:lstStyle/>
          <a:p>
            <a:fld id="{ADA12680-700C-4B8B-8F49-851E0FBAA5DB}" type="slidenum">
              <a:rPr lang="en-US" smtClean="0"/>
              <a:t>8</a:t>
            </a:fld>
            <a:endParaRPr lang="en-US"/>
          </a:p>
        </p:txBody>
      </p:sp>
    </p:spTree>
    <p:extLst>
      <p:ext uri="{BB962C8B-B14F-4D97-AF65-F5344CB8AC3E}">
        <p14:creationId xmlns:p14="http://schemas.microsoft.com/office/powerpoint/2010/main" val="427043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everyone's agenda, within everyone's reach </a:t>
            </a:r>
          </a:p>
          <a:p>
            <a:r>
              <a:rPr lang="en-US" dirty="0"/>
              <a:t>Participants can create collaborative initiatives, define their path and goals, gather endorsements, discuss, debate and disseminate initiatives, set meeting points where signatures can be collected from attendees or debates open to other members of the </a:t>
            </a:r>
            <a:r>
              <a:rPr lang="en-US" dirty="0" err="1"/>
              <a:t>organisation</a:t>
            </a:r>
            <a:r>
              <a:rPr lang="en-US" dirty="0"/>
              <a:t>. </a:t>
            </a:r>
          </a:p>
          <a:p>
            <a:endParaRPr lang="en-US" dirty="0"/>
          </a:p>
        </p:txBody>
      </p:sp>
      <p:sp>
        <p:nvSpPr>
          <p:cNvPr id="4" name="Slide Number Placeholder 3"/>
          <p:cNvSpPr>
            <a:spLocks noGrp="1"/>
          </p:cNvSpPr>
          <p:nvPr>
            <p:ph type="sldNum" sz="quarter" idx="5"/>
          </p:nvPr>
        </p:nvSpPr>
        <p:spPr/>
        <p:txBody>
          <a:bodyPr/>
          <a:lstStyle/>
          <a:p>
            <a:fld id="{ADA12680-700C-4B8B-8F49-851E0FBAA5DB}" type="slidenum">
              <a:rPr lang="en-US" smtClean="0"/>
              <a:t>10</a:t>
            </a:fld>
            <a:endParaRPr lang="en-US"/>
          </a:p>
        </p:txBody>
      </p:sp>
    </p:spTree>
    <p:extLst>
      <p:ext uri="{BB962C8B-B14F-4D97-AF65-F5344CB8AC3E}">
        <p14:creationId xmlns:p14="http://schemas.microsoft.com/office/powerpoint/2010/main" val="67823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right to decide with all democratic guarantees </a:t>
            </a:r>
          </a:p>
          <a:p>
            <a:r>
              <a:rPr lang="en-US" dirty="0"/>
              <a:t>Makes it possible to coordinate referendums, trigger discussions and debates, get voting results published and connect to a secure e-voting system. </a:t>
            </a:r>
          </a:p>
          <a:p>
            <a:endParaRPr lang="en-US" dirty="0"/>
          </a:p>
        </p:txBody>
      </p:sp>
      <p:sp>
        <p:nvSpPr>
          <p:cNvPr id="4" name="Slide Number Placeholder 3"/>
          <p:cNvSpPr>
            <a:spLocks noGrp="1"/>
          </p:cNvSpPr>
          <p:nvPr>
            <p:ph type="sldNum" sz="quarter" idx="5"/>
          </p:nvPr>
        </p:nvSpPr>
        <p:spPr/>
        <p:txBody>
          <a:bodyPr/>
          <a:lstStyle/>
          <a:p>
            <a:fld id="{ADA12680-700C-4B8B-8F49-851E0FBAA5DB}" type="slidenum">
              <a:rPr lang="en-US" smtClean="0"/>
              <a:t>12</a:t>
            </a:fld>
            <a:endParaRPr lang="en-US"/>
          </a:p>
        </p:txBody>
      </p:sp>
    </p:spTree>
    <p:extLst>
      <p:ext uri="{BB962C8B-B14F-4D97-AF65-F5344CB8AC3E}">
        <p14:creationId xmlns:p14="http://schemas.microsoft.com/office/powerpoint/2010/main" val="1262192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“components that can be implemented, </a:t>
            </a:r>
            <a:r>
              <a:rPr lang="en-US" dirty="0" err="1"/>
              <a:t>ProposalsCreate</a:t>
            </a:r>
            <a:r>
              <a:rPr lang="en-US" dirty="0"/>
              <a:t> a proposal using a creation wizard, compare it with the existing ones, publish it on the platform and include additional information such as geolocation or attached documents and images. This component also allows you to navigate, filter and interact with a set of proposals. In addition, with the proposal-incubator you can create collaborative proposals.</a:t>
            </a:r>
          </a:p>
        </p:txBody>
      </p:sp>
      <p:sp>
        <p:nvSpPr>
          <p:cNvPr id="4" name="Slide Number Placeholder 3"/>
          <p:cNvSpPr>
            <a:spLocks noGrp="1"/>
          </p:cNvSpPr>
          <p:nvPr>
            <p:ph type="sldNum" sz="quarter" idx="5"/>
          </p:nvPr>
        </p:nvSpPr>
        <p:spPr/>
        <p:txBody>
          <a:bodyPr/>
          <a:lstStyle/>
          <a:p>
            <a:fld id="{ADA12680-700C-4B8B-8F49-851E0FBAA5DB}" type="slidenum">
              <a:rPr lang="en-US" smtClean="0"/>
              <a:t>13</a:t>
            </a:fld>
            <a:endParaRPr lang="en-US"/>
          </a:p>
        </p:txBody>
      </p:sp>
    </p:spTree>
    <p:extLst>
      <p:ext uri="{BB962C8B-B14F-4D97-AF65-F5344CB8AC3E}">
        <p14:creationId xmlns:p14="http://schemas.microsoft.com/office/powerpoint/2010/main" val="1816820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meeting component offers organizations and participants the opportunity to convene meetings, determine their location and time, register and limit attendees, define the structure and content of the meeting as well as publishing the minutes, and the resulting proposals. </a:t>
            </a:r>
          </a:p>
        </p:txBody>
      </p:sp>
      <p:sp>
        <p:nvSpPr>
          <p:cNvPr id="4" name="Slide Number Placeholder 3"/>
          <p:cNvSpPr>
            <a:spLocks noGrp="1"/>
          </p:cNvSpPr>
          <p:nvPr>
            <p:ph type="sldNum" sz="quarter" idx="5"/>
          </p:nvPr>
        </p:nvSpPr>
        <p:spPr/>
        <p:txBody>
          <a:bodyPr/>
          <a:lstStyle/>
          <a:p>
            <a:fld id="{ADA12680-700C-4B8B-8F49-851E0FBAA5DB}" type="slidenum">
              <a:rPr lang="en-US" smtClean="0"/>
              <a:t>15</a:t>
            </a:fld>
            <a:endParaRPr lang="en-US"/>
          </a:p>
        </p:txBody>
      </p:sp>
    </p:spTree>
    <p:extLst>
      <p:ext uri="{BB962C8B-B14F-4D97-AF65-F5344CB8AC3E}">
        <p14:creationId xmlns:p14="http://schemas.microsoft.com/office/powerpoint/2010/main" val="3308905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and publish surveys. Display and download results. </a:t>
            </a:r>
          </a:p>
        </p:txBody>
      </p:sp>
      <p:sp>
        <p:nvSpPr>
          <p:cNvPr id="4" name="Slide Number Placeholder 3"/>
          <p:cNvSpPr>
            <a:spLocks noGrp="1"/>
          </p:cNvSpPr>
          <p:nvPr>
            <p:ph type="sldNum" sz="quarter" idx="5"/>
          </p:nvPr>
        </p:nvSpPr>
        <p:spPr/>
        <p:txBody>
          <a:bodyPr/>
          <a:lstStyle/>
          <a:p>
            <a:fld id="{ADA12680-700C-4B8B-8F49-851E0FBAA5DB}" type="slidenum">
              <a:rPr lang="en-US" smtClean="0"/>
              <a:t>17</a:t>
            </a:fld>
            <a:endParaRPr lang="en-US"/>
          </a:p>
        </p:txBody>
      </p:sp>
    </p:spTree>
    <p:extLst>
      <p:ext uri="{BB962C8B-B14F-4D97-AF65-F5344CB8AC3E}">
        <p14:creationId xmlns:p14="http://schemas.microsoft.com/office/powerpoint/2010/main" val="927091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E395886-8E89-9F4A-9E3B-072030AE7A6F}" type="datetimeFigureOut">
              <a:rPr lang="it-IT" smtClean="0"/>
              <a:t>06/12/2022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A61428A-DA1C-3845-B58A-EB154B3B6886}" type="slidenum">
              <a:rPr lang="it-IT" smtClean="0"/>
              <a:t>‹#›</a:t>
            </a:fld>
            <a:endParaRPr lang="it-IT"/>
          </a:p>
        </p:txBody>
      </p:sp>
    </p:spTree>
    <p:extLst>
      <p:ext uri="{BB962C8B-B14F-4D97-AF65-F5344CB8AC3E}">
        <p14:creationId xmlns:p14="http://schemas.microsoft.com/office/powerpoint/2010/main" val="1289943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E395886-8E89-9F4A-9E3B-072030AE7A6F}" type="datetimeFigureOut">
              <a:rPr lang="it-IT" smtClean="0"/>
              <a:t>06/12/2022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A61428A-DA1C-3845-B58A-EB154B3B6886}" type="slidenum">
              <a:rPr lang="it-IT" smtClean="0"/>
              <a:t>‹#›</a:t>
            </a:fld>
            <a:endParaRPr lang="it-IT"/>
          </a:p>
        </p:txBody>
      </p:sp>
    </p:spTree>
    <p:extLst>
      <p:ext uri="{BB962C8B-B14F-4D97-AF65-F5344CB8AC3E}">
        <p14:creationId xmlns:p14="http://schemas.microsoft.com/office/powerpoint/2010/main" val="1117182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E395886-8E89-9F4A-9E3B-072030AE7A6F}" type="datetimeFigureOut">
              <a:rPr lang="it-IT" smtClean="0"/>
              <a:t>06/12/2022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A61428A-DA1C-3845-B58A-EB154B3B6886}" type="slidenum">
              <a:rPr lang="it-IT" smtClean="0"/>
              <a:t>‹#›</a:t>
            </a:fld>
            <a:endParaRPr lang="it-IT"/>
          </a:p>
        </p:txBody>
      </p:sp>
    </p:spTree>
    <p:extLst>
      <p:ext uri="{BB962C8B-B14F-4D97-AF65-F5344CB8AC3E}">
        <p14:creationId xmlns:p14="http://schemas.microsoft.com/office/powerpoint/2010/main" val="72904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E395886-8E89-9F4A-9E3B-072030AE7A6F}" type="datetimeFigureOut">
              <a:rPr lang="it-IT" smtClean="0"/>
              <a:t>06/12/2022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A61428A-DA1C-3845-B58A-EB154B3B6886}" type="slidenum">
              <a:rPr lang="it-IT" smtClean="0"/>
              <a:t>‹#›</a:t>
            </a:fld>
            <a:endParaRPr lang="it-IT"/>
          </a:p>
        </p:txBody>
      </p:sp>
    </p:spTree>
    <p:extLst>
      <p:ext uri="{BB962C8B-B14F-4D97-AF65-F5344CB8AC3E}">
        <p14:creationId xmlns:p14="http://schemas.microsoft.com/office/powerpoint/2010/main" val="213826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4E395886-8E89-9F4A-9E3B-072030AE7A6F}" type="datetimeFigureOut">
              <a:rPr lang="it-IT" smtClean="0"/>
              <a:t>06/12/2022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A61428A-DA1C-3845-B58A-EB154B3B6886}" type="slidenum">
              <a:rPr lang="it-IT" smtClean="0"/>
              <a:t>‹#›</a:t>
            </a:fld>
            <a:endParaRPr lang="it-IT"/>
          </a:p>
        </p:txBody>
      </p:sp>
    </p:spTree>
    <p:extLst>
      <p:ext uri="{BB962C8B-B14F-4D97-AF65-F5344CB8AC3E}">
        <p14:creationId xmlns:p14="http://schemas.microsoft.com/office/powerpoint/2010/main" val="66195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E395886-8E89-9F4A-9E3B-072030AE7A6F}" type="datetimeFigureOut">
              <a:rPr lang="it-IT" smtClean="0"/>
              <a:t>06/12/2022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A61428A-DA1C-3845-B58A-EB154B3B6886}" type="slidenum">
              <a:rPr lang="it-IT" smtClean="0"/>
              <a:t>‹#›</a:t>
            </a:fld>
            <a:endParaRPr lang="it-IT"/>
          </a:p>
        </p:txBody>
      </p:sp>
    </p:spTree>
    <p:extLst>
      <p:ext uri="{BB962C8B-B14F-4D97-AF65-F5344CB8AC3E}">
        <p14:creationId xmlns:p14="http://schemas.microsoft.com/office/powerpoint/2010/main" val="2128507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E395886-8E89-9F4A-9E3B-072030AE7A6F}" type="datetimeFigureOut">
              <a:rPr lang="it-IT" smtClean="0"/>
              <a:t>06/12/2022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A61428A-DA1C-3845-B58A-EB154B3B6886}" type="slidenum">
              <a:rPr lang="it-IT" smtClean="0"/>
              <a:t>‹#›</a:t>
            </a:fld>
            <a:endParaRPr lang="it-IT"/>
          </a:p>
        </p:txBody>
      </p:sp>
    </p:spTree>
    <p:extLst>
      <p:ext uri="{BB962C8B-B14F-4D97-AF65-F5344CB8AC3E}">
        <p14:creationId xmlns:p14="http://schemas.microsoft.com/office/powerpoint/2010/main" val="134281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4E395886-8E89-9F4A-9E3B-072030AE7A6F}" type="datetimeFigureOut">
              <a:rPr lang="it-IT" smtClean="0"/>
              <a:t>06/12/2022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A61428A-DA1C-3845-B58A-EB154B3B6886}" type="slidenum">
              <a:rPr lang="it-IT" smtClean="0"/>
              <a:t>‹#›</a:t>
            </a:fld>
            <a:endParaRPr lang="it-IT"/>
          </a:p>
        </p:txBody>
      </p:sp>
    </p:spTree>
    <p:extLst>
      <p:ext uri="{BB962C8B-B14F-4D97-AF65-F5344CB8AC3E}">
        <p14:creationId xmlns:p14="http://schemas.microsoft.com/office/powerpoint/2010/main" val="28148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E395886-8E89-9F4A-9E3B-072030AE7A6F}" type="datetimeFigureOut">
              <a:rPr lang="it-IT" smtClean="0"/>
              <a:t>06/12/2022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A61428A-DA1C-3845-B58A-EB154B3B6886}" type="slidenum">
              <a:rPr lang="it-IT" smtClean="0"/>
              <a:t>‹#›</a:t>
            </a:fld>
            <a:endParaRPr lang="it-IT"/>
          </a:p>
        </p:txBody>
      </p:sp>
    </p:spTree>
    <p:extLst>
      <p:ext uri="{BB962C8B-B14F-4D97-AF65-F5344CB8AC3E}">
        <p14:creationId xmlns:p14="http://schemas.microsoft.com/office/powerpoint/2010/main" val="223758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E395886-8E89-9F4A-9E3B-072030AE7A6F}" type="datetimeFigureOut">
              <a:rPr lang="it-IT" smtClean="0"/>
              <a:t>06/12/2022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A61428A-DA1C-3845-B58A-EB154B3B6886}" type="slidenum">
              <a:rPr lang="it-IT" smtClean="0"/>
              <a:t>‹#›</a:t>
            </a:fld>
            <a:endParaRPr lang="it-IT"/>
          </a:p>
        </p:txBody>
      </p:sp>
    </p:spTree>
    <p:extLst>
      <p:ext uri="{BB962C8B-B14F-4D97-AF65-F5344CB8AC3E}">
        <p14:creationId xmlns:p14="http://schemas.microsoft.com/office/powerpoint/2010/main" val="3293543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E395886-8E89-9F4A-9E3B-072030AE7A6F}" type="datetimeFigureOut">
              <a:rPr lang="it-IT" smtClean="0"/>
              <a:t>06/12/2022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A61428A-DA1C-3845-B58A-EB154B3B6886}" type="slidenum">
              <a:rPr lang="it-IT" smtClean="0"/>
              <a:t>‹#›</a:t>
            </a:fld>
            <a:endParaRPr lang="it-IT"/>
          </a:p>
        </p:txBody>
      </p:sp>
    </p:spTree>
    <p:extLst>
      <p:ext uri="{BB962C8B-B14F-4D97-AF65-F5344CB8AC3E}">
        <p14:creationId xmlns:p14="http://schemas.microsoft.com/office/powerpoint/2010/main" val="1227273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95886-8E89-9F4A-9E3B-072030AE7A6F}" type="datetimeFigureOut">
              <a:rPr lang="it-IT" smtClean="0"/>
              <a:t>06/12/2022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1428A-DA1C-3845-B58A-EB154B3B6886}" type="slidenum">
              <a:rPr lang="it-IT" smtClean="0"/>
              <a:t>‹#›</a:t>
            </a:fld>
            <a:endParaRPr lang="it-IT"/>
          </a:p>
        </p:txBody>
      </p:sp>
    </p:spTree>
    <p:extLst>
      <p:ext uri="{BB962C8B-B14F-4D97-AF65-F5344CB8AC3E}">
        <p14:creationId xmlns:p14="http://schemas.microsoft.com/office/powerpoint/2010/main" val="2314149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cd-client-sbox.osp.de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decidim.org/usedby/"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twitter.com/EU_ISA2/status/1138465807674073091" TargetMode="External"/><Relationship Id="rId5" Type="http://schemas.openxmlformats.org/officeDocument/2006/relationships/hyperlink" Target="https://decidim.org/partners/" TargetMode="External"/><Relationship Id="rId4" Type="http://schemas.openxmlformats.org/officeDocument/2006/relationships/hyperlink" Target="https://github.com/decidim/decidi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9141714" cy="3490956"/>
            <a:chOff x="651279" y="598259"/>
            <a:chExt cx="10889442" cy="5680742"/>
          </a:xfrm>
        </p:grpSpPr>
        <p:sp>
          <p:nvSpPr>
            <p:cNvPr id="14"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magine 3" descr="8.png">
            <a:extLst>
              <a:ext uri="{FF2B5EF4-FFF2-40B4-BE49-F238E27FC236}">
                <a16:creationId xmlns:a16="http://schemas.microsoft.com/office/drawing/2014/main" id="{B40C291D-3423-4A12-B8D2-854C348ED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7074" y="5948549"/>
            <a:ext cx="767655" cy="767655"/>
          </a:xfrm>
          <a:prstGeom prst="rect">
            <a:avLst/>
          </a:prstGeom>
        </p:spPr>
      </p:pic>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FBF690AC-3A26-4014-8DEC-020C476DAD5D}"/>
              </a:ext>
            </a:extLst>
          </p:cNvPr>
          <p:cNvSpPr>
            <a:spLocks noGrp="1"/>
          </p:cNvSpPr>
          <p:nvPr>
            <p:ph type="title"/>
          </p:nvPr>
        </p:nvSpPr>
        <p:spPr>
          <a:xfrm>
            <a:off x="589787" y="841249"/>
            <a:ext cx="6931890" cy="2587131"/>
          </a:xfrm>
        </p:spPr>
        <p:txBody>
          <a:bodyPr anchor="b">
            <a:normAutofit/>
          </a:bodyPr>
          <a:lstStyle/>
          <a:p>
            <a:pPr algn="l"/>
            <a:r>
              <a:rPr lang="it-IT" sz="4800" dirty="0" err="1">
                <a:solidFill>
                  <a:schemeClr val="bg1"/>
                </a:solidFill>
                <a:latin typeface="Rubik" pitchFamily="2" charset="-79"/>
                <a:ea typeface="Open Sans" pitchFamily="2" charset="0"/>
                <a:cs typeface="Rubik" pitchFamily="2" charset="-79"/>
              </a:rPr>
              <a:t>Introduction</a:t>
            </a:r>
            <a:r>
              <a:rPr lang="it-IT" sz="4800" dirty="0">
                <a:solidFill>
                  <a:schemeClr val="bg1"/>
                </a:solidFill>
                <a:latin typeface="Rubik" pitchFamily="2" charset="-79"/>
                <a:ea typeface="Open Sans" pitchFamily="2" charset="0"/>
                <a:cs typeface="Rubik" pitchFamily="2" charset="-79"/>
              </a:rPr>
              <a:t> to </a:t>
            </a:r>
            <a:r>
              <a:rPr lang="it-IT" sz="4800" dirty="0" err="1">
                <a:solidFill>
                  <a:schemeClr val="bg1"/>
                </a:solidFill>
                <a:latin typeface="Rubik" pitchFamily="2" charset="-79"/>
                <a:ea typeface="Open Sans" pitchFamily="2" charset="0"/>
                <a:cs typeface="Rubik" pitchFamily="2" charset="-79"/>
              </a:rPr>
              <a:t>Decidim</a:t>
            </a:r>
            <a:endParaRPr lang="it-IT" sz="4800" dirty="0">
              <a:solidFill>
                <a:schemeClr val="bg1"/>
              </a:solidFill>
              <a:latin typeface="Rubik" pitchFamily="2" charset="-79"/>
              <a:ea typeface="Open Sans" pitchFamily="2" charset="0"/>
              <a:cs typeface="Rubik" pitchFamily="2" charset="-79"/>
            </a:endParaRPr>
          </a:p>
        </p:txBody>
      </p:sp>
      <p:pic>
        <p:nvPicPr>
          <p:cNvPr id="6" name="Content Placeholder 5" descr="Text&#10;&#10;Description automatically generated">
            <a:extLst>
              <a:ext uri="{FF2B5EF4-FFF2-40B4-BE49-F238E27FC236}">
                <a16:creationId xmlns:a16="http://schemas.microsoft.com/office/drawing/2014/main" id="{B4B608E7-EF6A-417C-B8FA-C34C6CDA4441}"/>
              </a:ext>
            </a:extLst>
          </p:cNvPr>
          <p:cNvPicPr>
            <a:picLocks noGrp="1" noChangeAspect="1"/>
          </p:cNvPicPr>
          <p:nvPr>
            <p:ph idx="1"/>
          </p:nvPr>
        </p:nvPicPr>
        <p:blipFill>
          <a:blip r:embed="rId4"/>
          <a:stretch>
            <a:fillRect/>
          </a:stretch>
        </p:blipFill>
        <p:spPr>
          <a:xfrm>
            <a:off x="6618803" y="6156676"/>
            <a:ext cx="1932780" cy="413358"/>
          </a:xfrm>
        </p:spPr>
      </p:pic>
      <p:sp>
        <p:nvSpPr>
          <p:cNvPr id="25" name="TextBox 24">
            <a:extLst>
              <a:ext uri="{FF2B5EF4-FFF2-40B4-BE49-F238E27FC236}">
                <a16:creationId xmlns:a16="http://schemas.microsoft.com/office/drawing/2014/main" id="{CC972317-A8E7-4C75-82CF-1987E9478289}"/>
              </a:ext>
            </a:extLst>
          </p:cNvPr>
          <p:cNvSpPr txBox="1"/>
          <p:nvPr/>
        </p:nvSpPr>
        <p:spPr>
          <a:xfrm>
            <a:off x="459761" y="5994165"/>
            <a:ext cx="4572000" cy="707886"/>
          </a:xfrm>
          <a:prstGeom prst="rect">
            <a:avLst/>
          </a:prstGeom>
          <a:noFill/>
        </p:spPr>
        <p:txBody>
          <a:bodyPr wrap="square">
            <a:spAutoFit/>
          </a:bodyPr>
          <a:lstStyle/>
          <a:p>
            <a:r>
              <a:rPr lang="en-US" sz="800" b="0" i="0" dirty="0">
                <a:effectLst/>
                <a:latin typeface="Noto Sans"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br>
              <a:rPr lang="en-US" sz="800" dirty="0"/>
            </a:br>
            <a:r>
              <a:rPr lang="en-US" sz="800" b="0" i="0" dirty="0">
                <a:effectLst/>
                <a:latin typeface="Noto Sans" panose="020B0502040204020203" pitchFamily="34" charset="0"/>
              </a:rPr>
              <a:t>2020-1-ES01-KA227-ADU-096064</a:t>
            </a:r>
            <a:endParaRPr lang="it-IT" sz="800" dirty="0"/>
          </a:p>
        </p:txBody>
      </p:sp>
      <p:pic>
        <p:nvPicPr>
          <p:cNvPr id="5" name="Picture 4" descr="Logo&#10;&#10;Description automatically generated">
            <a:extLst>
              <a:ext uri="{FF2B5EF4-FFF2-40B4-BE49-F238E27FC236}">
                <a16:creationId xmlns:a16="http://schemas.microsoft.com/office/drawing/2014/main" id="{B93DE433-E265-0394-AF56-46EF70DCC3F3}"/>
              </a:ext>
            </a:extLst>
          </p:cNvPr>
          <p:cNvPicPr>
            <a:picLocks noChangeAspect="1"/>
          </p:cNvPicPr>
          <p:nvPr/>
        </p:nvPicPr>
        <p:blipFill>
          <a:blip r:embed="rId5"/>
          <a:stretch>
            <a:fillRect/>
          </a:stretch>
        </p:blipFill>
        <p:spPr>
          <a:xfrm>
            <a:off x="683533" y="3905974"/>
            <a:ext cx="6305550" cy="1800225"/>
          </a:xfrm>
          <a:prstGeom prst="rect">
            <a:avLst/>
          </a:prstGeom>
        </p:spPr>
      </p:pic>
    </p:spTree>
    <p:extLst>
      <p:ext uri="{BB962C8B-B14F-4D97-AF65-F5344CB8AC3E}">
        <p14:creationId xmlns:p14="http://schemas.microsoft.com/office/powerpoint/2010/main" val="1697927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C0D9B-B0FC-45C8-A3FF-D5C80D3D8ECE}"/>
              </a:ext>
            </a:extLst>
          </p:cNvPr>
          <p:cNvSpPr>
            <a:spLocks noGrp="1"/>
          </p:cNvSpPr>
          <p:nvPr>
            <p:ph type="title"/>
          </p:nvPr>
        </p:nvSpPr>
        <p:spPr>
          <a:xfrm>
            <a:off x="473202" y="640080"/>
            <a:ext cx="4098798" cy="1481328"/>
          </a:xfrm>
        </p:spPr>
        <p:txBody>
          <a:bodyPr anchor="b">
            <a:noAutofit/>
          </a:bodyPr>
          <a:lstStyle/>
          <a:p>
            <a:r>
              <a:rPr lang="en-US" sz="2400" dirty="0">
                <a:latin typeface="Rubik" pitchFamily="2" charset="-79"/>
                <a:cs typeface="Rubik" pitchFamily="2" charset="-79"/>
              </a:rPr>
              <a:t>Four areas allowing the creation of functionalities and content: </a:t>
            </a:r>
            <a:r>
              <a:rPr lang="en-US" sz="4000" dirty="0">
                <a:latin typeface="Rubik" pitchFamily="2" charset="-79"/>
                <a:cs typeface="Rubik" pitchFamily="2" charset="-79"/>
              </a:rPr>
              <a:t>Initiatives</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B92F58-E711-488E-B1E5-4325B6E8DF88}"/>
              </a:ext>
            </a:extLst>
          </p:cNvPr>
          <p:cNvSpPr>
            <a:spLocks noGrp="1"/>
          </p:cNvSpPr>
          <p:nvPr>
            <p:ph idx="1"/>
          </p:nvPr>
        </p:nvSpPr>
        <p:spPr>
          <a:xfrm>
            <a:off x="384711" y="2670048"/>
            <a:ext cx="4275780" cy="3547872"/>
          </a:xfrm>
        </p:spPr>
        <p:txBody>
          <a:bodyPr anchor="t">
            <a:noAutofit/>
          </a:bodyPr>
          <a:lstStyle/>
          <a:p>
            <a:pPr marL="0" indent="0">
              <a:buNone/>
            </a:pPr>
            <a:r>
              <a:rPr lang="en-US" sz="2400" dirty="0">
                <a:latin typeface="Rubik" pitchFamily="2" charset="-79"/>
                <a:cs typeface="Rubik" pitchFamily="2" charset="-79"/>
              </a:rPr>
              <a:t>An </a:t>
            </a:r>
            <a:r>
              <a:rPr lang="en-US" sz="2400" b="1" dirty="0">
                <a:latin typeface="Rubik" pitchFamily="2" charset="-79"/>
                <a:cs typeface="Rubik" pitchFamily="2" charset="-79"/>
              </a:rPr>
              <a:t>initiative</a:t>
            </a:r>
            <a:r>
              <a:rPr lang="en-US" sz="2400" dirty="0">
                <a:latin typeface="Rubik" pitchFamily="2" charset="-79"/>
                <a:cs typeface="Rubik" pitchFamily="2" charset="-79"/>
              </a:rPr>
              <a:t> is a proposal that can be promoted by any person on their own initiative through the collection of (digital) </a:t>
            </a:r>
            <a:r>
              <a:rPr lang="en-US" sz="2400" b="1" dirty="0">
                <a:latin typeface="Rubik" pitchFamily="2" charset="-79"/>
                <a:cs typeface="Rubik" pitchFamily="2" charset="-79"/>
              </a:rPr>
              <a:t>signatures</a:t>
            </a:r>
            <a:r>
              <a:rPr lang="en-US" sz="2400" dirty="0">
                <a:latin typeface="Rubik" pitchFamily="2" charset="-79"/>
                <a:cs typeface="Rubik" pitchFamily="2" charset="-79"/>
              </a:rPr>
              <a:t> for the organization to carry out a specific action (change a regulation, initiate a project, change the name of a department or a street, etc.).</a:t>
            </a:r>
          </a:p>
        </p:txBody>
      </p:sp>
      <p:pic>
        <p:nvPicPr>
          <p:cNvPr id="7" name="Picture 6" descr="Graphical user interface, application&#10;&#10;Description automatically generated">
            <a:extLst>
              <a:ext uri="{FF2B5EF4-FFF2-40B4-BE49-F238E27FC236}">
                <a16:creationId xmlns:a16="http://schemas.microsoft.com/office/drawing/2014/main" id="{2CB5C2E2-AFF9-9CB5-4DF3-FD0307C94C83}"/>
              </a:ext>
            </a:extLst>
          </p:cNvPr>
          <p:cNvPicPr>
            <a:picLocks noChangeAspect="1"/>
          </p:cNvPicPr>
          <p:nvPr/>
        </p:nvPicPr>
        <p:blipFill>
          <a:blip r:embed="rId3"/>
          <a:stretch>
            <a:fillRect/>
          </a:stretch>
        </p:blipFill>
        <p:spPr>
          <a:xfrm>
            <a:off x="4192154" y="512067"/>
            <a:ext cx="4933386" cy="3721602"/>
          </a:xfrm>
          <a:prstGeom prst="rect">
            <a:avLst/>
          </a:prstGeom>
        </p:spPr>
      </p:pic>
    </p:spTree>
    <p:extLst>
      <p:ext uri="{BB962C8B-B14F-4D97-AF65-F5344CB8AC3E}">
        <p14:creationId xmlns:p14="http://schemas.microsoft.com/office/powerpoint/2010/main" val="2372213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8.png">
            <a:extLst>
              <a:ext uri="{FF2B5EF4-FFF2-40B4-BE49-F238E27FC236}">
                <a16:creationId xmlns:a16="http://schemas.microsoft.com/office/drawing/2014/main" id="{36F35016-6F80-CDA0-7439-B90B8352F8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9397" y="5948547"/>
            <a:ext cx="767655" cy="767655"/>
          </a:xfrm>
          <a:prstGeom prst="rect">
            <a:avLst/>
          </a:prstGeom>
        </p:spPr>
      </p:pic>
      <p:pic>
        <p:nvPicPr>
          <p:cNvPr id="5" name="Picture 4" descr="Icon&#10;&#10;Description automatically generated">
            <a:extLst>
              <a:ext uri="{FF2B5EF4-FFF2-40B4-BE49-F238E27FC236}">
                <a16:creationId xmlns:a16="http://schemas.microsoft.com/office/drawing/2014/main" id="{6BCBE6A0-F919-CCEA-EF34-A55E09C78BCB}"/>
              </a:ext>
            </a:extLst>
          </p:cNvPr>
          <p:cNvPicPr>
            <a:picLocks noChangeAspect="1"/>
          </p:cNvPicPr>
          <p:nvPr/>
        </p:nvPicPr>
        <p:blipFill>
          <a:blip r:embed="rId3"/>
          <a:stretch>
            <a:fillRect/>
          </a:stretch>
        </p:blipFill>
        <p:spPr>
          <a:xfrm>
            <a:off x="8183697" y="6016040"/>
            <a:ext cx="763658" cy="632671"/>
          </a:xfrm>
          <a:prstGeom prst="rect">
            <a:avLst/>
          </a:prstGeom>
        </p:spPr>
      </p:pic>
      <p:pic>
        <p:nvPicPr>
          <p:cNvPr id="3" name="Picture 2">
            <a:extLst>
              <a:ext uri="{FF2B5EF4-FFF2-40B4-BE49-F238E27FC236}">
                <a16:creationId xmlns:a16="http://schemas.microsoft.com/office/drawing/2014/main" id="{F390D850-0EF8-909C-69FE-9AF933BEB585}"/>
              </a:ext>
            </a:extLst>
          </p:cNvPr>
          <p:cNvPicPr>
            <a:picLocks noChangeAspect="1"/>
          </p:cNvPicPr>
          <p:nvPr/>
        </p:nvPicPr>
        <p:blipFill>
          <a:blip r:embed="rId4"/>
          <a:stretch>
            <a:fillRect/>
          </a:stretch>
        </p:blipFill>
        <p:spPr>
          <a:xfrm>
            <a:off x="0" y="432828"/>
            <a:ext cx="9144000" cy="5515719"/>
          </a:xfrm>
          <a:prstGeom prst="rect">
            <a:avLst/>
          </a:prstGeom>
        </p:spPr>
      </p:pic>
    </p:spTree>
    <p:extLst>
      <p:ext uri="{BB962C8B-B14F-4D97-AF65-F5344CB8AC3E}">
        <p14:creationId xmlns:p14="http://schemas.microsoft.com/office/powerpoint/2010/main" val="4124995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C0D9B-B0FC-45C8-A3FF-D5C80D3D8ECE}"/>
              </a:ext>
            </a:extLst>
          </p:cNvPr>
          <p:cNvSpPr>
            <a:spLocks noGrp="1"/>
          </p:cNvSpPr>
          <p:nvPr>
            <p:ph type="title"/>
          </p:nvPr>
        </p:nvSpPr>
        <p:spPr>
          <a:xfrm>
            <a:off x="473202" y="640080"/>
            <a:ext cx="4098798" cy="1481328"/>
          </a:xfrm>
        </p:spPr>
        <p:txBody>
          <a:bodyPr anchor="b">
            <a:noAutofit/>
          </a:bodyPr>
          <a:lstStyle/>
          <a:p>
            <a:r>
              <a:rPr lang="en-US" sz="2400" dirty="0">
                <a:latin typeface="Rubik" pitchFamily="2" charset="-79"/>
                <a:cs typeface="Rubik" pitchFamily="2" charset="-79"/>
              </a:rPr>
              <a:t>Four areas allowing the creation of functionalities and content: </a:t>
            </a:r>
            <a:br>
              <a:rPr lang="en-US" sz="2400" dirty="0">
                <a:latin typeface="Rubik" pitchFamily="2" charset="-79"/>
                <a:cs typeface="Rubik" pitchFamily="2" charset="-79"/>
              </a:rPr>
            </a:br>
            <a:r>
              <a:rPr lang="en-US" sz="4000" dirty="0" err="1">
                <a:latin typeface="Rubik" pitchFamily="2" charset="-79"/>
                <a:cs typeface="Rubik" pitchFamily="2" charset="-79"/>
              </a:rPr>
              <a:t>Votings</a:t>
            </a:r>
            <a:endParaRPr lang="en-US" sz="4000" dirty="0">
              <a:latin typeface="Rubik" pitchFamily="2" charset="-79"/>
              <a:cs typeface="Rubik" pitchFamily="2" charset="-79"/>
            </a:endParaRP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B92F58-E711-488E-B1E5-4325B6E8DF88}"/>
              </a:ext>
            </a:extLst>
          </p:cNvPr>
          <p:cNvSpPr>
            <a:spLocks noGrp="1"/>
          </p:cNvSpPr>
          <p:nvPr>
            <p:ph idx="1"/>
          </p:nvPr>
        </p:nvSpPr>
        <p:spPr>
          <a:xfrm>
            <a:off x="473201" y="2660904"/>
            <a:ext cx="4364270" cy="3547872"/>
          </a:xfrm>
        </p:spPr>
        <p:txBody>
          <a:bodyPr anchor="t">
            <a:noAutofit/>
          </a:bodyPr>
          <a:lstStyle/>
          <a:p>
            <a:pPr marL="0" indent="0">
              <a:buNone/>
            </a:pPr>
            <a:r>
              <a:rPr lang="en-US" sz="2400" dirty="0">
                <a:latin typeface="Rubik" pitchFamily="2" charset="-79"/>
                <a:cs typeface="Rubik" pitchFamily="2" charset="-79"/>
              </a:rPr>
              <a:t>The </a:t>
            </a:r>
            <a:r>
              <a:rPr lang="en-US" sz="2400" b="1" dirty="0" err="1">
                <a:latin typeface="Rubik" pitchFamily="2" charset="-79"/>
                <a:cs typeface="Rubik" pitchFamily="2" charset="-79"/>
              </a:rPr>
              <a:t>Votings</a:t>
            </a:r>
            <a:r>
              <a:rPr lang="en-US" sz="2400" dirty="0">
                <a:latin typeface="Rubik" pitchFamily="2" charset="-79"/>
                <a:cs typeface="Rubik" pitchFamily="2" charset="-79"/>
              </a:rPr>
              <a:t> allow for the implementation of referendums.</a:t>
            </a:r>
          </a:p>
          <a:p>
            <a:pPr marL="0" indent="0">
              <a:buNone/>
            </a:pPr>
            <a:r>
              <a:rPr lang="en-US" sz="2400" dirty="0">
                <a:latin typeface="Rubik" pitchFamily="2" charset="-79"/>
                <a:cs typeface="Rubik" pitchFamily="2" charset="-79"/>
              </a:rPr>
              <a:t>The </a:t>
            </a:r>
            <a:r>
              <a:rPr lang="en-US" sz="2400" b="1" dirty="0">
                <a:latin typeface="Rubik" pitchFamily="2" charset="-79"/>
                <a:cs typeface="Rubik" pitchFamily="2" charset="-79"/>
              </a:rPr>
              <a:t>Conferences</a:t>
            </a:r>
            <a:r>
              <a:rPr lang="en-US" sz="2400" dirty="0">
                <a:latin typeface="Rubik" pitchFamily="2" charset="-79"/>
                <a:cs typeface="Rubik" pitchFamily="2" charset="-79"/>
              </a:rPr>
              <a:t> allow you to enter information about a particular event in order to provide a maximum of detail on the </a:t>
            </a:r>
            <a:r>
              <a:rPr lang="en-US" sz="2400" dirty="0" err="1">
                <a:latin typeface="Rubik" pitchFamily="2" charset="-79"/>
                <a:cs typeface="Rubik" pitchFamily="2" charset="-79"/>
              </a:rPr>
              <a:t>programme</a:t>
            </a:r>
            <a:r>
              <a:rPr lang="en-US" sz="2400" dirty="0">
                <a:latin typeface="Rubik" pitchFamily="2" charset="-79"/>
                <a:cs typeface="Rubik" pitchFamily="2" charset="-79"/>
              </a:rPr>
              <a:t>, benefit from a more developed registration module, etc.</a:t>
            </a:r>
          </a:p>
        </p:txBody>
      </p:sp>
      <p:pic>
        <p:nvPicPr>
          <p:cNvPr id="5" name="Picture 4" descr="Graphical user interface, application&#10;&#10;Description automatically generated">
            <a:extLst>
              <a:ext uri="{FF2B5EF4-FFF2-40B4-BE49-F238E27FC236}">
                <a16:creationId xmlns:a16="http://schemas.microsoft.com/office/drawing/2014/main" id="{2358B290-D8DB-4DDC-6BE8-4DB7C6BFABC5}"/>
              </a:ext>
            </a:extLst>
          </p:cNvPr>
          <p:cNvPicPr>
            <a:picLocks noChangeAspect="1"/>
          </p:cNvPicPr>
          <p:nvPr/>
        </p:nvPicPr>
        <p:blipFill>
          <a:blip r:embed="rId3"/>
          <a:stretch>
            <a:fillRect/>
          </a:stretch>
        </p:blipFill>
        <p:spPr>
          <a:xfrm>
            <a:off x="4036555" y="812858"/>
            <a:ext cx="4915303" cy="3426345"/>
          </a:xfrm>
          <a:prstGeom prst="rect">
            <a:avLst/>
          </a:prstGeom>
        </p:spPr>
      </p:pic>
    </p:spTree>
    <p:extLst>
      <p:ext uri="{BB962C8B-B14F-4D97-AF65-F5344CB8AC3E}">
        <p14:creationId xmlns:p14="http://schemas.microsoft.com/office/powerpoint/2010/main" val="888916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C0D9B-B0FC-45C8-A3FF-D5C80D3D8ECE}"/>
              </a:ext>
            </a:extLst>
          </p:cNvPr>
          <p:cNvSpPr>
            <a:spLocks noGrp="1"/>
          </p:cNvSpPr>
          <p:nvPr>
            <p:ph type="title"/>
          </p:nvPr>
        </p:nvSpPr>
        <p:spPr>
          <a:xfrm>
            <a:off x="473202" y="640080"/>
            <a:ext cx="4098798" cy="1481328"/>
          </a:xfrm>
        </p:spPr>
        <p:txBody>
          <a:bodyPr anchor="b">
            <a:noAutofit/>
          </a:bodyPr>
          <a:lstStyle/>
          <a:p>
            <a:r>
              <a:rPr lang="en-US" sz="2400" dirty="0">
                <a:latin typeface="Rubik" pitchFamily="2" charset="-79"/>
                <a:cs typeface="Rubik" pitchFamily="2" charset="-79"/>
              </a:rPr>
              <a:t>Numerous participation modules:</a:t>
            </a:r>
            <a:br>
              <a:rPr lang="en-US" sz="2400" dirty="0">
                <a:latin typeface="Rubik" pitchFamily="2" charset="-79"/>
                <a:cs typeface="Rubik" pitchFamily="2" charset="-79"/>
              </a:rPr>
            </a:br>
            <a:r>
              <a:rPr lang="en-US" sz="4000" dirty="0">
                <a:latin typeface="Rubik" pitchFamily="2" charset="-79"/>
                <a:cs typeface="Rubik" pitchFamily="2" charset="-79"/>
              </a:rPr>
              <a:t>Proposal</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B92F58-E711-488E-B1E5-4325B6E8DF88}"/>
              </a:ext>
            </a:extLst>
          </p:cNvPr>
          <p:cNvSpPr>
            <a:spLocks noGrp="1"/>
          </p:cNvSpPr>
          <p:nvPr>
            <p:ph idx="1"/>
          </p:nvPr>
        </p:nvSpPr>
        <p:spPr>
          <a:xfrm>
            <a:off x="473201" y="2660904"/>
            <a:ext cx="4364270" cy="3547872"/>
          </a:xfrm>
        </p:spPr>
        <p:txBody>
          <a:bodyPr anchor="t">
            <a:noAutofit/>
          </a:bodyPr>
          <a:lstStyle/>
          <a:p>
            <a:pPr marL="0" indent="0">
              <a:buNone/>
            </a:pPr>
            <a:r>
              <a:rPr lang="en-US" sz="2400" b="1" dirty="0">
                <a:latin typeface="Rubik" pitchFamily="2" charset="-79"/>
                <a:cs typeface="Rubik" pitchFamily="2" charset="-79"/>
              </a:rPr>
              <a:t>Proposal</a:t>
            </a:r>
            <a:r>
              <a:rPr lang="en-US" sz="2400" dirty="0">
                <a:latin typeface="Rubik" pitchFamily="2" charset="-79"/>
                <a:cs typeface="Rubik" pitchFamily="2" charset="-79"/>
              </a:rPr>
              <a:t>: allows for the creation of a participatory space for users to post a contribution/idea/proposal; to vote for proposals; to support proposals (equivalent to the "Like" functionality); to comment on proposals; to filter proposals, etc.</a:t>
            </a:r>
          </a:p>
        </p:txBody>
      </p:sp>
      <p:pic>
        <p:nvPicPr>
          <p:cNvPr id="7" name="Picture 6" descr="Application&#10;&#10;Description automatically generated with medium confidence">
            <a:extLst>
              <a:ext uri="{FF2B5EF4-FFF2-40B4-BE49-F238E27FC236}">
                <a16:creationId xmlns:a16="http://schemas.microsoft.com/office/drawing/2014/main" id="{1E0491F8-0D21-091D-90AC-2633ACF242D0}"/>
              </a:ext>
            </a:extLst>
          </p:cNvPr>
          <p:cNvPicPr>
            <a:picLocks noChangeAspect="1"/>
          </p:cNvPicPr>
          <p:nvPr/>
        </p:nvPicPr>
        <p:blipFill>
          <a:blip r:embed="rId3"/>
          <a:stretch>
            <a:fillRect/>
          </a:stretch>
        </p:blipFill>
        <p:spPr>
          <a:xfrm>
            <a:off x="4374591" y="660296"/>
            <a:ext cx="4615116" cy="3774544"/>
          </a:xfrm>
          <a:prstGeom prst="rect">
            <a:avLst/>
          </a:prstGeom>
        </p:spPr>
      </p:pic>
    </p:spTree>
    <p:extLst>
      <p:ext uri="{BB962C8B-B14F-4D97-AF65-F5344CB8AC3E}">
        <p14:creationId xmlns:p14="http://schemas.microsoft.com/office/powerpoint/2010/main" val="4207809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239ADB-1EF9-1C98-C4A4-D36239908104}"/>
              </a:ext>
            </a:extLst>
          </p:cNvPr>
          <p:cNvPicPr>
            <a:picLocks noChangeAspect="1"/>
          </p:cNvPicPr>
          <p:nvPr/>
        </p:nvPicPr>
        <p:blipFill>
          <a:blip r:embed="rId2"/>
          <a:stretch>
            <a:fillRect/>
          </a:stretch>
        </p:blipFill>
        <p:spPr>
          <a:xfrm>
            <a:off x="0" y="648127"/>
            <a:ext cx="9144000" cy="5300420"/>
          </a:xfrm>
          <a:prstGeom prst="rect">
            <a:avLst/>
          </a:prstGeom>
        </p:spPr>
      </p:pic>
      <p:pic>
        <p:nvPicPr>
          <p:cNvPr id="8" name="Immagine 3" descr="8.png">
            <a:extLst>
              <a:ext uri="{FF2B5EF4-FFF2-40B4-BE49-F238E27FC236}">
                <a16:creationId xmlns:a16="http://schemas.microsoft.com/office/drawing/2014/main" id="{F031D37E-9FE2-7E3A-618B-387AC1FD9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397" y="5948547"/>
            <a:ext cx="767655" cy="767655"/>
          </a:xfrm>
          <a:prstGeom prst="rect">
            <a:avLst/>
          </a:prstGeom>
        </p:spPr>
      </p:pic>
      <p:pic>
        <p:nvPicPr>
          <p:cNvPr id="10" name="Picture 9" descr="Icon&#10;&#10;Description automatically generated">
            <a:extLst>
              <a:ext uri="{FF2B5EF4-FFF2-40B4-BE49-F238E27FC236}">
                <a16:creationId xmlns:a16="http://schemas.microsoft.com/office/drawing/2014/main" id="{279F004D-7678-F493-E62B-FA13EE1FD6D2}"/>
              </a:ext>
            </a:extLst>
          </p:cNvPr>
          <p:cNvPicPr>
            <a:picLocks noChangeAspect="1"/>
          </p:cNvPicPr>
          <p:nvPr/>
        </p:nvPicPr>
        <p:blipFill>
          <a:blip r:embed="rId4"/>
          <a:stretch>
            <a:fillRect/>
          </a:stretch>
        </p:blipFill>
        <p:spPr>
          <a:xfrm>
            <a:off x="8183697" y="6016040"/>
            <a:ext cx="763658" cy="632671"/>
          </a:xfrm>
          <a:prstGeom prst="rect">
            <a:avLst/>
          </a:prstGeom>
        </p:spPr>
      </p:pic>
    </p:spTree>
    <p:extLst>
      <p:ext uri="{BB962C8B-B14F-4D97-AF65-F5344CB8AC3E}">
        <p14:creationId xmlns:p14="http://schemas.microsoft.com/office/powerpoint/2010/main" val="3996585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C0D9B-B0FC-45C8-A3FF-D5C80D3D8ECE}"/>
              </a:ext>
            </a:extLst>
          </p:cNvPr>
          <p:cNvSpPr>
            <a:spLocks noGrp="1"/>
          </p:cNvSpPr>
          <p:nvPr>
            <p:ph type="title"/>
          </p:nvPr>
        </p:nvSpPr>
        <p:spPr>
          <a:xfrm>
            <a:off x="473202" y="640080"/>
            <a:ext cx="4098798" cy="1481328"/>
          </a:xfrm>
        </p:spPr>
        <p:txBody>
          <a:bodyPr anchor="b">
            <a:noAutofit/>
          </a:bodyPr>
          <a:lstStyle/>
          <a:p>
            <a:r>
              <a:rPr lang="en-US" sz="2400" dirty="0">
                <a:latin typeface="Rubik" pitchFamily="2" charset="-79"/>
                <a:cs typeface="Rubik" pitchFamily="2" charset="-79"/>
              </a:rPr>
              <a:t>Numerous participation modules:</a:t>
            </a:r>
            <a:br>
              <a:rPr lang="en-US" sz="2400" dirty="0">
                <a:latin typeface="Rubik" pitchFamily="2" charset="-79"/>
                <a:cs typeface="Rubik" pitchFamily="2" charset="-79"/>
              </a:rPr>
            </a:br>
            <a:r>
              <a:rPr lang="en-US" sz="4000" dirty="0">
                <a:latin typeface="Rubik" pitchFamily="2" charset="-79"/>
                <a:cs typeface="Rubik" pitchFamily="2" charset="-79"/>
              </a:rPr>
              <a:t>Meetings</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B92F58-E711-488E-B1E5-4325B6E8DF88}"/>
              </a:ext>
            </a:extLst>
          </p:cNvPr>
          <p:cNvSpPr>
            <a:spLocks noGrp="1"/>
          </p:cNvSpPr>
          <p:nvPr>
            <p:ph idx="1"/>
          </p:nvPr>
        </p:nvSpPr>
        <p:spPr>
          <a:xfrm>
            <a:off x="473201" y="2660904"/>
            <a:ext cx="4364270" cy="3547872"/>
          </a:xfrm>
        </p:spPr>
        <p:txBody>
          <a:bodyPr anchor="t">
            <a:noAutofit/>
          </a:bodyPr>
          <a:lstStyle/>
          <a:p>
            <a:pPr marL="0" indent="0">
              <a:buNone/>
            </a:pPr>
            <a:r>
              <a:rPr lang="en-US" sz="2400" b="1" dirty="0">
                <a:latin typeface="Rubik" pitchFamily="2" charset="-79"/>
                <a:cs typeface="Rubik" pitchFamily="2" charset="-79"/>
              </a:rPr>
              <a:t>Meetings</a:t>
            </a:r>
            <a:r>
              <a:rPr lang="en-US" sz="2400" dirty="0">
                <a:latin typeface="Rubik" pitchFamily="2" charset="-79"/>
                <a:cs typeface="Rubik" pitchFamily="2" charset="-79"/>
              </a:rPr>
              <a:t>: allows you to highlight an event (workshop, public meeting, debate, etc.) by indicating its date, location, description/objectives and/or by integrating visuals (posters, "flyers", etc.).</a:t>
            </a:r>
          </a:p>
        </p:txBody>
      </p:sp>
      <p:pic>
        <p:nvPicPr>
          <p:cNvPr id="5" name="Picture 4" descr="Qr code&#10;&#10;Description automatically generated with medium confidence">
            <a:extLst>
              <a:ext uri="{FF2B5EF4-FFF2-40B4-BE49-F238E27FC236}">
                <a16:creationId xmlns:a16="http://schemas.microsoft.com/office/drawing/2014/main" id="{AB4DB0F5-CF0E-C5B1-5BBA-C9E41A177B37}"/>
              </a:ext>
            </a:extLst>
          </p:cNvPr>
          <p:cNvPicPr>
            <a:picLocks noChangeAspect="1"/>
          </p:cNvPicPr>
          <p:nvPr/>
        </p:nvPicPr>
        <p:blipFill>
          <a:blip r:embed="rId3"/>
          <a:stretch>
            <a:fillRect/>
          </a:stretch>
        </p:blipFill>
        <p:spPr>
          <a:xfrm>
            <a:off x="4077008" y="447484"/>
            <a:ext cx="4901995" cy="2981516"/>
          </a:xfrm>
          <a:prstGeom prst="rect">
            <a:avLst/>
          </a:prstGeom>
        </p:spPr>
      </p:pic>
    </p:spTree>
    <p:extLst>
      <p:ext uri="{BB962C8B-B14F-4D97-AF65-F5344CB8AC3E}">
        <p14:creationId xmlns:p14="http://schemas.microsoft.com/office/powerpoint/2010/main" val="1071587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3B52B6-2FA0-D9DD-E86D-D142632B4EC3}"/>
              </a:ext>
            </a:extLst>
          </p:cNvPr>
          <p:cNvPicPr>
            <a:picLocks noChangeAspect="1"/>
          </p:cNvPicPr>
          <p:nvPr/>
        </p:nvPicPr>
        <p:blipFill>
          <a:blip r:embed="rId2"/>
          <a:stretch>
            <a:fillRect/>
          </a:stretch>
        </p:blipFill>
        <p:spPr>
          <a:xfrm>
            <a:off x="0" y="897243"/>
            <a:ext cx="9144000" cy="5063513"/>
          </a:xfrm>
          <a:prstGeom prst="rect">
            <a:avLst/>
          </a:prstGeom>
        </p:spPr>
      </p:pic>
      <p:pic>
        <p:nvPicPr>
          <p:cNvPr id="4" name="Immagine 3" descr="8.png">
            <a:extLst>
              <a:ext uri="{FF2B5EF4-FFF2-40B4-BE49-F238E27FC236}">
                <a16:creationId xmlns:a16="http://schemas.microsoft.com/office/drawing/2014/main" id="{1A529EB4-4F71-B641-83EB-30B8231F1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397" y="5948547"/>
            <a:ext cx="767655" cy="767655"/>
          </a:xfrm>
          <a:prstGeom prst="rect">
            <a:avLst/>
          </a:prstGeom>
        </p:spPr>
      </p:pic>
      <p:pic>
        <p:nvPicPr>
          <p:cNvPr id="5" name="Picture 4" descr="Icon&#10;&#10;Description automatically generated">
            <a:extLst>
              <a:ext uri="{FF2B5EF4-FFF2-40B4-BE49-F238E27FC236}">
                <a16:creationId xmlns:a16="http://schemas.microsoft.com/office/drawing/2014/main" id="{4366FAA2-0674-8840-6943-4C23F51A9453}"/>
              </a:ext>
            </a:extLst>
          </p:cNvPr>
          <p:cNvPicPr>
            <a:picLocks noChangeAspect="1"/>
          </p:cNvPicPr>
          <p:nvPr/>
        </p:nvPicPr>
        <p:blipFill>
          <a:blip r:embed="rId4"/>
          <a:stretch>
            <a:fillRect/>
          </a:stretch>
        </p:blipFill>
        <p:spPr>
          <a:xfrm>
            <a:off x="8183697" y="6016040"/>
            <a:ext cx="763658" cy="632671"/>
          </a:xfrm>
          <a:prstGeom prst="rect">
            <a:avLst/>
          </a:prstGeom>
        </p:spPr>
      </p:pic>
    </p:spTree>
    <p:extLst>
      <p:ext uri="{BB962C8B-B14F-4D97-AF65-F5344CB8AC3E}">
        <p14:creationId xmlns:p14="http://schemas.microsoft.com/office/powerpoint/2010/main" val="3444278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C0D9B-B0FC-45C8-A3FF-D5C80D3D8ECE}"/>
              </a:ext>
            </a:extLst>
          </p:cNvPr>
          <p:cNvSpPr>
            <a:spLocks noGrp="1"/>
          </p:cNvSpPr>
          <p:nvPr>
            <p:ph type="title"/>
          </p:nvPr>
        </p:nvSpPr>
        <p:spPr>
          <a:xfrm>
            <a:off x="473202" y="640080"/>
            <a:ext cx="4098798" cy="1481328"/>
          </a:xfrm>
        </p:spPr>
        <p:txBody>
          <a:bodyPr anchor="b">
            <a:noAutofit/>
          </a:bodyPr>
          <a:lstStyle/>
          <a:p>
            <a:r>
              <a:rPr lang="en-US" sz="2400" dirty="0">
                <a:latin typeface="Rubik" pitchFamily="2" charset="-79"/>
                <a:cs typeface="Rubik" pitchFamily="2" charset="-79"/>
              </a:rPr>
              <a:t>Numerous participation modules:</a:t>
            </a:r>
            <a:br>
              <a:rPr lang="en-US" sz="2400" dirty="0">
                <a:latin typeface="Rubik" pitchFamily="2" charset="-79"/>
                <a:cs typeface="Rubik" pitchFamily="2" charset="-79"/>
              </a:rPr>
            </a:br>
            <a:r>
              <a:rPr lang="en-US" sz="4000" dirty="0">
                <a:latin typeface="Rubik" pitchFamily="2" charset="-79"/>
                <a:cs typeface="Rubik" pitchFamily="2" charset="-79"/>
              </a:rPr>
              <a:t>Survey</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B92F58-E711-488E-B1E5-4325B6E8DF88}"/>
              </a:ext>
            </a:extLst>
          </p:cNvPr>
          <p:cNvSpPr>
            <a:spLocks noGrp="1"/>
          </p:cNvSpPr>
          <p:nvPr>
            <p:ph idx="1"/>
          </p:nvPr>
        </p:nvSpPr>
        <p:spPr>
          <a:xfrm>
            <a:off x="473200" y="2660904"/>
            <a:ext cx="4570747" cy="3547872"/>
          </a:xfrm>
        </p:spPr>
        <p:txBody>
          <a:bodyPr anchor="t">
            <a:noAutofit/>
          </a:bodyPr>
          <a:lstStyle/>
          <a:p>
            <a:pPr marL="0" indent="0">
              <a:buNone/>
            </a:pPr>
            <a:r>
              <a:rPr lang="en-US" sz="2400" b="1" dirty="0">
                <a:latin typeface="Rubik" pitchFamily="2" charset="-79"/>
                <a:cs typeface="Rubik" pitchFamily="2" charset="-79"/>
              </a:rPr>
              <a:t>Survey</a:t>
            </a:r>
            <a:r>
              <a:rPr lang="en-US" sz="2400" dirty="0">
                <a:latin typeface="Rubik" pitchFamily="2" charset="-79"/>
                <a:cs typeface="Rubik" pitchFamily="2" charset="-79"/>
              </a:rPr>
              <a:t>: Create surveys/forms/questionnaires and choose how to answer them: single choice; multiple choice; short answer; long answer; sort in the desired order. This feature allows you to easily set up a registration form, questionnaire or survey that lends itself to the format.</a:t>
            </a:r>
          </a:p>
          <a:p>
            <a:pPr marL="0" indent="0">
              <a:buNone/>
            </a:pPr>
            <a:endParaRPr lang="en-US" sz="2400" dirty="0">
              <a:latin typeface="Rubik" pitchFamily="2" charset="-79"/>
              <a:cs typeface="Rubik" pitchFamily="2" charset="-79"/>
            </a:endParaRPr>
          </a:p>
        </p:txBody>
      </p:sp>
      <p:pic>
        <p:nvPicPr>
          <p:cNvPr id="5" name="Picture 4" descr="Graphical user interface, application&#10;&#10;Description automatically generated">
            <a:extLst>
              <a:ext uri="{FF2B5EF4-FFF2-40B4-BE49-F238E27FC236}">
                <a16:creationId xmlns:a16="http://schemas.microsoft.com/office/drawing/2014/main" id="{E40007C4-24A1-61C3-DC80-FEFB50B538F1}"/>
              </a:ext>
            </a:extLst>
          </p:cNvPr>
          <p:cNvPicPr>
            <a:picLocks noChangeAspect="1"/>
          </p:cNvPicPr>
          <p:nvPr/>
        </p:nvPicPr>
        <p:blipFill>
          <a:blip r:embed="rId3"/>
          <a:stretch>
            <a:fillRect/>
          </a:stretch>
        </p:blipFill>
        <p:spPr>
          <a:xfrm>
            <a:off x="4421800" y="629903"/>
            <a:ext cx="4465646" cy="4062001"/>
          </a:xfrm>
          <a:prstGeom prst="rect">
            <a:avLst/>
          </a:prstGeom>
        </p:spPr>
      </p:pic>
    </p:spTree>
    <p:extLst>
      <p:ext uri="{BB962C8B-B14F-4D97-AF65-F5344CB8AC3E}">
        <p14:creationId xmlns:p14="http://schemas.microsoft.com/office/powerpoint/2010/main" val="3850270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ED62AD-3D80-877B-516C-DE67A2A6BA9B}"/>
              </a:ext>
            </a:extLst>
          </p:cNvPr>
          <p:cNvPicPr>
            <a:picLocks noChangeAspect="1"/>
          </p:cNvPicPr>
          <p:nvPr/>
        </p:nvPicPr>
        <p:blipFill>
          <a:blip r:embed="rId2"/>
          <a:stretch>
            <a:fillRect/>
          </a:stretch>
        </p:blipFill>
        <p:spPr>
          <a:xfrm>
            <a:off x="977303" y="0"/>
            <a:ext cx="7189393" cy="6858000"/>
          </a:xfrm>
          <a:prstGeom prst="rect">
            <a:avLst/>
          </a:prstGeom>
        </p:spPr>
      </p:pic>
      <p:pic>
        <p:nvPicPr>
          <p:cNvPr id="5" name="Immagine 3" descr="8.png">
            <a:extLst>
              <a:ext uri="{FF2B5EF4-FFF2-40B4-BE49-F238E27FC236}">
                <a16:creationId xmlns:a16="http://schemas.microsoft.com/office/drawing/2014/main" id="{F7730DA7-8ED4-C8B2-161F-C0C30B254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8190" y="4955489"/>
            <a:ext cx="767655" cy="767655"/>
          </a:xfrm>
          <a:prstGeom prst="rect">
            <a:avLst/>
          </a:prstGeom>
        </p:spPr>
      </p:pic>
      <p:pic>
        <p:nvPicPr>
          <p:cNvPr id="6" name="Picture 5" descr="Icon&#10;&#10;Description automatically generated">
            <a:extLst>
              <a:ext uri="{FF2B5EF4-FFF2-40B4-BE49-F238E27FC236}">
                <a16:creationId xmlns:a16="http://schemas.microsoft.com/office/drawing/2014/main" id="{1E04EA50-B9F1-7BB6-40BF-1E4938EE1C17}"/>
              </a:ext>
            </a:extLst>
          </p:cNvPr>
          <p:cNvPicPr>
            <a:picLocks noChangeAspect="1"/>
          </p:cNvPicPr>
          <p:nvPr/>
        </p:nvPicPr>
        <p:blipFill>
          <a:blip r:embed="rId4"/>
          <a:stretch>
            <a:fillRect/>
          </a:stretch>
        </p:blipFill>
        <p:spPr>
          <a:xfrm>
            <a:off x="8272187" y="6016040"/>
            <a:ext cx="763658" cy="632671"/>
          </a:xfrm>
          <a:prstGeom prst="rect">
            <a:avLst/>
          </a:prstGeom>
        </p:spPr>
      </p:pic>
    </p:spTree>
    <p:extLst>
      <p:ext uri="{BB962C8B-B14F-4D97-AF65-F5344CB8AC3E}">
        <p14:creationId xmlns:p14="http://schemas.microsoft.com/office/powerpoint/2010/main" val="380726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9" name="Freeform: Shape 2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87628"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Immagine 3" desc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93" y="-172609"/>
            <a:ext cx="2785532" cy="2785532"/>
          </a:xfrm>
          <a:prstGeom prst="rect">
            <a:avLst/>
          </a:prstGeom>
        </p:spPr>
      </p:pic>
      <p:sp>
        <p:nvSpPr>
          <p:cNvPr id="18" name="Content Placeholder 2">
            <a:extLst>
              <a:ext uri="{FF2B5EF4-FFF2-40B4-BE49-F238E27FC236}">
                <a16:creationId xmlns:a16="http://schemas.microsoft.com/office/drawing/2014/main" id="{2325D329-5EF4-4F6F-ABD0-5AC4A2F4D17B}"/>
              </a:ext>
            </a:extLst>
          </p:cNvPr>
          <p:cNvSpPr>
            <a:spLocks noGrp="1"/>
          </p:cNvSpPr>
          <p:nvPr>
            <p:ph idx="1"/>
          </p:nvPr>
        </p:nvSpPr>
        <p:spPr>
          <a:xfrm>
            <a:off x="1828799" y="1464342"/>
            <a:ext cx="6606875" cy="4525963"/>
          </a:xfrm>
        </p:spPr>
        <p:txBody>
          <a:bodyPr>
            <a:noAutofit/>
          </a:bodyPr>
          <a:lstStyle/>
          <a:p>
            <a:r>
              <a:rPr lang="en-US" sz="2400" b="1" dirty="0">
                <a:latin typeface="Rubik" pitchFamily="2" charset="-79"/>
                <a:cs typeface="Rubik" pitchFamily="2" charset="-79"/>
              </a:rPr>
              <a:t>News</a:t>
            </a:r>
            <a:r>
              <a:rPr lang="en-US" sz="2400" dirty="0">
                <a:latin typeface="Rubik" pitchFamily="2" charset="-79"/>
                <a:cs typeface="Rubik" pitchFamily="2" charset="-79"/>
              </a:rPr>
              <a:t>: allows you to organize a "blog" type section on the platform, allowing users to comment on the different articles and the administrators to communicate. </a:t>
            </a:r>
          </a:p>
          <a:p>
            <a:r>
              <a:rPr lang="en-US" sz="2400" b="1" dirty="0">
                <a:latin typeface="Rubik" pitchFamily="2" charset="-79"/>
                <a:cs typeface="Rubik" pitchFamily="2" charset="-79"/>
              </a:rPr>
              <a:t>Debates</a:t>
            </a:r>
            <a:r>
              <a:rPr lang="en-US" sz="2400" dirty="0">
                <a:latin typeface="Rubik" pitchFamily="2" charset="-79"/>
                <a:cs typeface="Rubik" pitchFamily="2" charset="-79"/>
              </a:rPr>
              <a:t>: enables open debates initiated by the administrator and/or by users through a comment thread.</a:t>
            </a:r>
          </a:p>
          <a:p>
            <a:r>
              <a:rPr lang="en-US" sz="2400" b="1" dirty="0">
                <a:latin typeface="Rubik" pitchFamily="2" charset="-79"/>
                <a:cs typeface="Rubik" pitchFamily="2" charset="-79"/>
              </a:rPr>
              <a:t>Budgets</a:t>
            </a:r>
            <a:r>
              <a:rPr lang="en-US" sz="2400" dirty="0">
                <a:latin typeface="Rubik" pitchFamily="2" charset="-79"/>
                <a:cs typeface="Rubik" pitchFamily="2" charset="-79"/>
              </a:rPr>
              <a:t>: enables the set up of a participatory budget after a submission of proposals by users or by the administrator. Users can thus vote for different projects, follow the budget and its evolution, etc.</a:t>
            </a:r>
          </a:p>
        </p:txBody>
      </p:sp>
      <p:sp>
        <p:nvSpPr>
          <p:cNvPr id="23" name="Title 1">
            <a:extLst>
              <a:ext uri="{FF2B5EF4-FFF2-40B4-BE49-F238E27FC236}">
                <a16:creationId xmlns:a16="http://schemas.microsoft.com/office/drawing/2014/main" id="{5897CA24-50F2-40CB-A12D-F0586A86C85E}"/>
              </a:ext>
            </a:extLst>
          </p:cNvPr>
          <p:cNvSpPr>
            <a:spLocks noGrp="1"/>
          </p:cNvSpPr>
          <p:nvPr>
            <p:ph type="title"/>
          </p:nvPr>
        </p:nvSpPr>
        <p:spPr>
          <a:xfrm>
            <a:off x="1828798" y="274638"/>
            <a:ext cx="6606875" cy="1143000"/>
          </a:xfrm>
        </p:spPr>
        <p:txBody>
          <a:bodyPr>
            <a:noAutofit/>
          </a:bodyPr>
          <a:lstStyle/>
          <a:p>
            <a:r>
              <a:rPr lang="en-US" sz="2400" dirty="0">
                <a:latin typeface="Rubik" pitchFamily="2" charset="-79"/>
                <a:cs typeface="Rubik" pitchFamily="2" charset="-79"/>
              </a:rPr>
              <a:t>Numerous participation modules:</a:t>
            </a:r>
            <a:br>
              <a:rPr lang="en-US" sz="3600" dirty="0">
                <a:latin typeface="Rubik" pitchFamily="2" charset="-79"/>
                <a:cs typeface="Rubik" pitchFamily="2" charset="-79"/>
              </a:rPr>
            </a:br>
            <a:r>
              <a:rPr lang="en-US" sz="3200" dirty="0">
                <a:latin typeface="Rubik" pitchFamily="2" charset="-79"/>
                <a:cs typeface="Rubik" pitchFamily="2" charset="-79"/>
              </a:rPr>
              <a:t>News, Debates  &amp; Budgets</a:t>
            </a:r>
            <a:endParaRPr lang="it-IT" sz="3200" dirty="0"/>
          </a:p>
        </p:txBody>
      </p:sp>
      <p:pic>
        <p:nvPicPr>
          <p:cNvPr id="2" name="Picture 1" descr="Icon&#10;&#10;Description automatically generated">
            <a:extLst>
              <a:ext uri="{FF2B5EF4-FFF2-40B4-BE49-F238E27FC236}">
                <a16:creationId xmlns:a16="http://schemas.microsoft.com/office/drawing/2014/main" id="{2B72E81B-D8E5-B790-C910-A38FE581F500}"/>
              </a:ext>
            </a:extLst>
          </p:cNvPr>
          <p:cNvPicPr>
            <a:picLocks noChangeAspect="1"/>
          </p:cNvPicPr>
          <p:nvPr/>
        </p:nvPicPr>
        <p:blipFill>
          <a:blip r:embed="rId4"/>
          <a:stretch>
            <a:fillRect/>
          </a:stretch>
        </p:blipFill>
        <p:spPr>
          <a:xfrm>
            <a:off x="349520" y="1892496"/>
            <a:ext cx="1308693" cy="1084220"/>
          </a:xfrm>
          <a:prstGeom prst="rect">
            <a:avLst/>
          </a:prstGeom>
        </p:spPr>
      </p:pic>
    </p:spTree>
    <p:extLst>
      <p:ext uri="{BB962C8B-B14F-4D97-AF65-F5344CB8AC3E}">
        <p14:creationId xmlns:p14="http://schemas.microsoft.com/office/powerpoint/2010/main" val="2208387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C0D9B-B0FC-45C8-A3FF-D5C80D3D8ECE}"/>
              </a:ext>
            </a:extLst>
          </p:cNvPr>
          <p:cNvSpPr>
            <a:spLocks noGrp="1"/>
          </p:cNvSpPr>
          <p:nvPr>
            <p:ph type="title"/>
          </p:nvPr>
        </p:nvSpPr>
        <p:spPr>
          <a:xfrm>
            <a:off x="473202" y="640080"/>
            <a:ext cx="4954204" cy="1481328"/>
          </a:xfrm>
        </p:spPr>
        <p:txBody>
          <a:bodyPr anchor="b">
            <a:normAutofit fontScale="90000"/>
          </a:bodyPr>
          <a:lstStyle/>
          <a:p>
            <a:r>
              <a:rPr lang="it-IT" sz="4700" dirty="0" err="1">
                <a:latin typeface="Rubik" pitchFamily="2" charset="-79"/>
                <a:cs typeface="Rubik" pitchFamily="2" charset="-79"/>
              </a:rPr>
              <a:t>Decidim</a:t>
            </a:r>
            <a:r>
              <a:rPr lang="it-IT" sz="4700" dirty="0">
                <a:latin typeface="Rubik" pitchFamily="2" charset="-79"/>
                <a:cs typeface="Rubik" pitchFamily="2" charset="-79"/>
              </a:rPr>
              <a:t>, a digital </a:t>
            </a:r>
            <a:r>
              <a:rPr lang="it-IT" sz="4700" dirty="0" err="1">
                <a:latin typeface="Rubik" pitchFamily="2" charset="-79"/>
                <a:cs typeface="Rubik" pitchFamily="2" charset="-79"/>
              </a:rPr>
              <a:t>platform</a:t>
            </a:r>
            <a:r>
              <a:rPr lang="it-IT" sz="4700" dirty="0">
                <a:latin typeface="Rubik" pitchFamily="2" charset="-79"/>
                <a:cs typeface="Rubik" pitchFamily="2" charset="-79"/>
              </a:rPr>
              <a:t> for </a:t>
            </a:r>
            <a:r>
              <a:rPr lang="it-IT" sz="4700" dirty="0" err="1">
                <a:latin typeface="Rubik" pitchFamily="2" charset="-79"/>
                <a:cs typeface="Rubik" pitchFamily="2" charset="-79"/>
              </a:rPr>
              <a:t>citizen</a:t>
            </a:r>
            <a:r>
              <a:rPr lang="it-IT" sz="4700" dirty="0">
                <a:latin typeface="Rubik" pitchFamily="2" charset="-79"/>
                <a:cs typeface="Rubik" pitchFamily="2" charset="-79"/>
              </a:rPr>
              <a:t> </a:t>
            </a:r>
            <a:r>
              <a:rPr lang="it-IT" sz="4700" dirty="0" err="1">
                <a:latin typeface="Rubik" pitchFamily="2" charset="-79"/>
                <a:cs typeface="Rubik" pitchFamily="2" charset="-79"/>
              </a:rPr>
              <a:t>participation</a:t>
            </a:r>
            <a:endParaRPr lang="it-IT" sz="4700" dirty="0">
              <a:latin typeface="Rubik" pitchFamily="2" charset="-79"/>
              <a:cs typeface="Rubik" pitchFamily="2" charset="-79"/>
            </a:endParaRP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B92F58-E711-488E-B1E5-4325B6E8DF88}"/>
              </a:ext>
            </a:extLst>
          </p:cNvPr>
          <p:cNvSpPr>
            <a:spLocks noGrp="1"/>
          </p:cNvSpPr>
          <p:nvPr>
            <p:ph idx="1"/>
          </p:nvPr>
        </p:nvSpPr>
        <p:spPr>
          <a:xfrm>
            <a:off x="473201" y="2660904"/>
            <a:ext cx="4094225" cy="3547872"/>
          </a:xfrm>
        </p:spPr>
        <p:txBody>
          <a:bodyPr anchor="t">
            <a:noAutofit/>
          </a:bodyPr>
          <a:lstStyle/>
          <a:p>
            <a:r>
              <a:rPr lang="en-US" sz="1650" dirty="0">
                <a:latin typeface="Rubik" pitchFamily="2" charset="-79"/>
                <a:cs typeface="Rubik" pitchFamily="2" charset="-79"/>
              </a:rPr>
              <a:t>A software for </a:t>
            </a:r>
            <a:r>
              <a:rPr lang="en-US" sz="1650" b="1" dirty="0">
                <a:latin typeface="Rubik" pitchFamily="2" charset="-79"/>
                <a:cs typeface="Rubik" pitchFamily="2" charset="-79"/>
              </a:rPr>
              <a:t>any actor </a:t>
            </a:r>
            <a:r>
              <a:rPr lang="en-US" sz="1650" dirty="0">
                <a:latin typeface="Rubik" pitchFamily="2" charset="-79"/>
                <a:cs typeface="Rubik" pitchFamily="2" charset="-79"/>
              </a:rPr>
              <a:t>eager to engage in a </a:t>
            </a:r>
            <a:r>
              <a:rPr lang="en-US" sz="1650" b="1" dirty="0">
                <a:latin typeface="Rubik" pitchFamily="2" charset="-79"/>
                <a:cs typeface="Rubik" pitchFamily="2" charset="-79"/>
              </a:rPr>
              <a:t>participative</a:t>
            </a:r>
            <a:r>
              <a:rPr lang="en-US" sz="1650" dirty="0">
                <a:latin typeface="Rubik" pitchFamily="2" charset="-79"/>
                <a:cs typeface="Rubik" pitchFamily="2" charset="-79"/>
              </a:rPr>
              <a:t> approach.</a:t>
            </a:r>
          </a:p>
          <a:p>
            <a:r>
              <a:rPr lang="en-US" sz="1650" b="1" dirty="0">
                <a:latin typeface="Rubik" pitchFamily="2" charset="-79"/>
                <a:cs typeface="Rubik" pitchFamily="2" charset="-79"/>
              </a:rPr>
              <a:t>Online platform </a:t>
            </a:r>
            <a:r>
              <a:rPr lang="en-US" sz="1650" dirty="0">
                <a:latin typeface="Rubik" pitchFamily="2" charset="-79"/>
                <a:cs typeface="Rubik" pitchFamily="2" charset="-79"/>
              </a:rPr>
              <a:t>that allows the set up of </a:t>
            </a:r>
            <a:r>
              <a:rPr lang="en-US" sz="1650" b="1" dirty="0">
                <a:latin typeface="Rubik" pitchFamily="2" charset="-79"/>
                <a:cs typeface="Rubik" pitchFamily="2" charset="-79"/>
              </a:rPr>
              <a:t>participatory processes</a:t>
            </a:r>
            <a:r>
              <a:rPr lang="en-US" sz="1650" dirty="0">
                <a:latin typeface="Rubik" pitchFamily="2" charset="-79"/>
                <a:cs typeface="Rubik" pitchFamily="2" charset="-79"/>
              </a:rPr>
              <a:t> through its </a:t>
            </a:r>
            <a:r>
              <a:rPr lang="en-US" sz="1650" b="1" dirty="0">
                <a:latin typeface="Rubik" pitchFamily="2" charset="-79"/>
                <a:cs typeface="Rubik" pitchFamily="2" charset="-79"/>
              </a:rPr>
              <a:t>numerous functions</a:t>
            </a:r>
            <a:r>
              <a:rPr lang="en-US" sz="1650" dirty="0">
                <a:latin typeface="Rubik" pitchFamily="2" charset="-79"/>
                <a:cs typeface="Rubik" pitchFamily="2" charset="-79"/>
              </a:rPr>
              <a:t>.</a:t>
            </a:r>
          </a:p>
          <a:p>
            <a:r>
              <a:rPr lang="en-US" sz="1650" dirty="0">
                <a:latin typeface="Rubik" pitchFamily="2" charset="-79"/>
                <a:cs typeface="Rubik" pitchFamily="2" charset="-79"/>
              </a:rPr>
              <a:t>Examples: participatory budget, debate, contribution space (allows users to "post" contributions), questionnaires/forms, etc. .</a:t>
            </a:r>
          </a:p>
          <a:p>
            <a:r>
              <a:rPr lang="en-US" sz="1650" dirty="0">
                <a:latin typeface="Rubik" pitchFamily="2" charset="-79"/>
                <a:cs typeface="Rubik" pitchFamily="2" charset="-79"/>
              </a:rPr>
              <a:t>Allows organizations to have a </a:t>
            </a:r>
            <a:r>
              <a:rPr lang="en-US" sz="1650" b="1" dirty="0">
                <a:latin typeface="Rubik" pitchFamily="2" charset="-79"/>
                <a:cs typeface="Rubik" pitchFamily="2" charset="-79"/>
              </a:rPr>
              <a:t>digital tool dedicated to participation</a:t>
            </a:r>
            <a:r>
              <a:rPr lang="en-US" sz="1650" dirty="0">
                <a:latin typeface="Rubik" pitchFamily="2" charset="-79"/>
                <a:cs typeface="Rubik" pitchFamily="2" charset="-79"/>
              </a:rPr>
              <a:t>.</a:t>
            </a:r>
          </a:p>
        </p:txBody>
      </p:sp>
      <p:pic>
        <p:nvPicPr>
          <p:cNvPr id="6" name="Picture 5" descr="Icon&#10;&#10;Description automatically generated">
            <a:extLst>
              <a:ext uri="{FF2B5EF4-FFF2-40B4-BE49-F238E27FC236}">
                <a16:creationId xmlns:a16="http://schemas.microsoft.com/office/drawing/2014/main" id="{F80C97B2-A5CF-E5C0-8F34-D2AD8998612B}"/>
              </a:ext>
            </a:extLst>
          </p:cNvPr>
          <p:cNvPicPr>
            <a:picLocks noChangeAspect="1"/>
          </p:cNvPicPr>
          <p:nvPr/>
        </p:nvPicPr>
        <p:blipFill>
          <a:blip r:embed="rId3"/>
          <a:stretch>
            <a:fillRect/>
          </a:stretch>
        </p:blipFill>
        <p:spPr>
          <a:xfrm>
            <a:off x="5049775" y="1963837"/>
            <a:ext cx="3621024" cy="2999929"/>
          </a:xfrm>
          <a:prstGeom prst="rect">
            <a:avLst/>
          </a:prstGeom>
        </p:spPr>
      </p:pic>
      <p:sp>
        <p:nvSpPr>
          <p:cNvPr id="7" name="Rectangle 6">
            <a:hlinkClick r:id="rId4"/>
            <a:extLst>
              <a:ext uri="{FF2B5EF4-FFF2-40B4-BE49-F238E27FC236}">
                <a16:creationId xmlns:a16="http://schemas.microsoft.com/office/drawing/2014/main" id="{C44EC6BF-2938-93CD-1A94-E0BD02C95968}"/>
              </a:ext>
            </a:extLst>
          </p:cNvPr>
          <p:cNvSpPr/>
          <p:nvPr/>
        </p:nvSpPr>
        <p:spPr>
          <a:xfrm>
            <a:off x="5621422" y="5614219"/>
            <a:ext cx="2477729" cy="594557"/>
          </a:xfrm>
          <a:prstGeom prst="rect">
            <a:avLst/>
          </a:prstGeom>
          <a:solidFill>
            <a:srgbClr val="0430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Rubik" pitchFamily="2" charset="-79"/>
                <a:cs typeface="Rubik" pitchFamily="2" charset="-79"/>
              </a:rPr>
              <a:t>Demo</a:t>
            </a:r>
          </a:p>
        </p:txBody>
      </p:sp>
    </p:spTree>
    <p:extLst>
      <p:ext uri="{BB962C8B-B14F-4D97-AF65-F5344CB8AC3E}">
        <p14:creationId xmlns:p14="http://schemas.microsoft.com/office/powerpoint/2010/main" val="1230799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0069CA-1962-591B-BB0F-183BC2EDD72F}"/>
              </a:ext>
            </a:extLst>
          </p:cNvPr>
          <p:cNvPicPr>
            <a:picLocks noChangeAspect="1"/>
          </p:cNvPicPr>
          <p:nvPr/>
        </p:nvPicPr>
        <p:blipFill>
          <a:blip r:embed="rId2"/>
          <a:stretch>
            <a:fillRect/>
          </a:stretch>
        </p:blipFill>
        <p:spPr>
          <a:xfrm>
            <a:off x="0" y="466813"/>
            <a:ext cx="9144000" cy="5924373"/>
          </a:xfrm>
          <a:prstGeom prst="rect">
            <a:avLst/>
          </a:prstGeom>
        </p:spPr>
      </p:pic>
      <p:pic>
        <p:nvPicPr>
          <p:cNvPr id="5" name="Immagine 3" descr="8.png">
            <a:extLst>
              <a:ext uri="{FF2B5EF4-FFF2-40B4-BE49-F238E27FC236}">
                <a16:creationId xmlns:a16="http://schemas.microsoft.com/office/drawing/2014/main" id="{42D70341-EE81-6A26-FFC3-E3CD5C060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8190" y="4955489"/>
            <a:ext cx="767655" cy="767655"/>
          </a:xfrm>
          <a:prstGeom prst="rect">
            <a:avLst/>
          </a:prstGeom>
        </p:spPr>
      </p:pic>
      <p:pic>
        <p:nvPicPr>
          <p:cNvPr id="6" name="Picture 5" descr="Icon&#10;&#10;Description automatically generated">
            <a:extLst>
              <a:ext uri="{FF2B5EF4-FFF2-40B4-BE49-F238E27FC236}">
                <a16:creationId xmlns:a16="http://schemas.microsoft.com/office/drawing/2014/main" id="{8B4C7538-1EF4-2C7C-866E-1859FD08A0D5}"/>
              </a:ext>
            </a:extLst>
          </p:cNvPr>
          <p:cNvPicPr>
            <a:picLocks noChangeAspect="1"/>
          </p:cNvPicPr>
          <p:nvPr/>
        </p:nvPicPr>
        <p:blipFill>
          <a:blip r:embed="rId4"/>
          <a:stretch>
            <a:fillRect/>
          </a:stretch>
        </p:blipFill>
        <p:spPr>
          <a:xfrm>
            <a:off x="8272187" y="6016040"/>
            <a:ext cx="763658" cy="632671"/>
          </a:xfrm>
          <a:prstGeom prst="rect">
            <a:avLst/>
          </a:prstGeom>
        </p:spPr>
      </p:pic>
    </p:spTree>
    <p:extLst>
      <p:ext uri="{BB962C8B-B14F-4D97-AF65-F5344CB8AC3E}">
        <p14:creationId xmlns:p14="http://schemas.microsoft.com/office/powerpoint/2010/main" val="3751310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EA0F73-F66D-CBCB-44CD-0A54E0544034}"/>
              </a:ext>
            </a:extLst>
          </p:cNvPr>
          <p:cNvPicPr>
            <a:picLocks noChangeAspect="1"/>
          </p:cNvPicPr>
          <p:nvPr/>
        </p:nvPicPr>
        <p:blipFill>
          <a:blip r:embed="rId2"/>
          <a:stretch>
            <a:fillRect/>
          </a:stretch>
        </p:blipFill>
        <p:spPr>
          <a:xfrm>
            <a:off x="0" y="486777"/>
            <a:ext cx="9144000" cy="5461770"/>
          </a:xfrm>
          <a:prstGeom prst="rect">
            <a:avLst/>
          </a:prstGeom>
        </p:spPr>
      </p:pic>
      <p:pic>
        <p:nvPicPr>
          <p:cNvPr id="5" name="Immagine 3" descr="8.png">
            <a:extLst>
              <a:ext uri="{FF2B5EF4-FFF2-40B4-BE49-F238E27FC236}">
                <a16:creationId xmlns:a16="http://schemas.microsoft.com/office/drawing/2014/main" id="{7CDC618F-24B4-FFA2-298F-086A1853A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397" y="5948547"/>
            <a:ext cx="767655" cy="767655"/>
          </a:xfrm>
          <a:prstGeom prst="rect">
            <a:avLst/>
          </a:prstGeom>
        </p:spPr>
      </p:pic>
      <p:pic>
        <p:nvPicPr>
          <p:cNvPr id="6" name="Picture 5" descr="Icon&#10;&#10;Description automatically generated">
            <a:extLst>
              <a:ext uri="{FF2B5EF4-FFF2-40B4-BE49-F238E27FC236}">
                <a16:creationId xmlns:a16="http://schemas.microsoft.com/office/drawing/2014/main" id="{6B182D40-17DD-018E-4031-A4B8C751AD94}"/>
              </a:ext>
            </a:extLst>
          </p:cNvPr>
          <p:cNvPicPr>
            <a:picLocks noChangeAspect="1"/>
          </p:cNvPicPr>
          <p:nvPr/>
        </p:nvPicPr>
        <p:blipFill>
          <a:blip r:embed="rId4"/>
          <a:stretch>
            <a:fillRect/>
          </a:stretch>
        </p:blipFill>
        <p:spPr>
          <a:xfrm>
            <a:off x="8183697" y="6016040"/>
            <a:ext cx="763658" cy="632671"/>
          </a:xfrm>
          <a:prstGeom prst="rect">
            <a:avLst/>
          </a:prstGeom>
        </p:spPr>
      </p:pic>
    </p:spTree>
    <p:extLst>
      <p:ext uri="{BB962C8B-B14F-4D97-AF65-F5344CB8AC3E}">
        <p14:creationId xmlns:p14="http://schemas.microsoft.com/office/powerpoint/2010/main" val="1333617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9" name="Freeform: Shape 2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87628"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Immagine 3" desc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293" y="-172609"/>
            <a:ext cx="2785532" cy="2785532"/>
          </a:xfrm>
          <a:prstGeom prst="rect">
            <a:avLst/>
          </a:prstGeom>
        </p:spPr>
      </p:pic>
      <p:sp>
        <p:nvSpPr>
          <p:cNvPr id="18" name="Content Placeholder 2">
            <a:extLst>
              <a:ext uri="{FF2B5EF4-FFF2-40B4-BE49-F238E27FC236}">
                <a16:creationId xmlns:a16="http://schemas.microsoft.com/office/drawing/2014/main" id="{2325D329-5EF4-4F6F-ABD0-5AC4A2F4D17B}"/>
              </a:ext>
            </a:extLst>
          </p:cNvPr>
          <p:cNvSpPr>
            <a:spLocks noGrp="1"/>
          </p:cNvSpPr>
          <p:nvPr>
            <p:ph idx="1"/>
          </p:nvPr>
        </p:nvSpPr>
        <p:spPr>
          <a:xfrm>
            <a:off x="1828799" y="1464342"/>
            <a:ext cx="6606875" cy="4525963"/>
          </a:xfrm>
        </p:spPr>
        <p:txBody>
          <a:bodyPr>
            <a:noAutofit/>
          </a:bodyPr>
          <a:lstStyle/>
          <a:p>
            <a:r>
              <a:rPr lang="en-US" sz="2400" b="1" dirty="0">
                <a:latin typeface="Rubik" pitchFamily="2" charset="-79"/>
                <a:cs typeface="Rubik" pitchFamily="2" charset="-79"/>
              </a:rPr>
              <a:t>Page</a:t>
            </a:r>
            <a:r>
              <a:rPr lang="en-US" sz="2400" dirty="0">
                <a:latin typeface="Rubik" pitchFamily="2" charset="-79"/>
                <a:cs typeface="Rubik" pitchFamily="2" charset="-79"/>
              </a:rPr>
              <a:t>: create and edit pages that inform the user about the platform administrator, the current consultation, the methods of participation, the objectives, etc. </a:t>
            </a:r>
          </a:p>
          <a:p>
            <a:r>
              <a:rPr lang="en-US" sz="2400" b="1" dirty="0">
                <a:latin typeface="Rubik" pitchFamily="2" charset="-79"/>
                <a:cs typeface="Rubik" pitchFamily="2" charset="-79"/>
              </a:rPr>
              <a:t>Random selection</a:t>
            </a:r>
            <a:r>
              <a:rPr lang="en-US" sz="2400" dirty="0">
                <a:latin typeface="Rubik" pitchFamily="2" charset="-79"/>
                <a:cs typeface="Rubik" pitchFamily="2" charset="-79"/>
              </a:rPr>
              <a:t>: allows you to draw lots for applications/proposals. For example, it can be useful to create assemblies by random selection.</a:t>
            </a:r>
          </a:p>
          <a:p>
            <a:r>
              <a:rPr lang="en-US" sz="2400" b="1" dirty="0">
                <a:latin typeface="Rubik" pitchFamily="2" charset="-79"/>
                <a:cs typeface="Rubik" pitchFamily="2" charset="-79"/>
              </a:rPr>
              <a:t>Follow-up</a:t>
            </a:r>
            <a:r>
              <a:rPr lang="en-US" sz="2400" dirty="0">
                <a:latin typeface="Rubik" pitchFamily="2" charset="-79"/>
                <a:cs typeface="Rubik" pitchFamily="2" charset="-79"/>
              </a:rPr>
              <a:t>: The "Follow-up" functionality allows users to monitor the progress of implementation (overall, by category and/or by sub-category) of an action linked to a concertation.</a:t>
            </a:r>
          </a:p>
        </p:txBody>
      </p:sp>
      <p:sp>
        <p:nvSpPr>
          <p:cNvPr id="23" name="Title 1">
            <a:extLst>
              <a:ext uri="{FF2B5EF4-FFF2-40B4-BE49-F238E27FC236}">
                <a16:creationId xmlns:a16="http://schemas.microsoft.com/office/drawing/2014/main" id="{5897CA24-50F2-40CB-A12D-F0586A86C85E}"/>
              </a:ext>
            </a:extLst>
          </p:cNvPr>
          <p:cNvSpPr>
            <a:spLocks noGrp="1"/>
          </p:cNvSpPr>
          <p:nvPr>
            <p:ph type="title"/>
          </p:nvPr>
        </p:nvSpPr>
        <p:spPr>
          <a:xfrm>
            <a:off x="1828798" y="274638"/>
            <a:ext cx="6606875" cy="1143000"/>
          </a:xfrm>
        </p:spPr>
        <p:txBody>
          <a:bodyPr>
            <a:noAutofit/>
          </a:bodyPr>
          <a:lstStyle/>
          <a:p>
            <a:r>
              <a:rPr lang="en-US" sz="2400" dirty="0">
                <a:latin typeface="Rubik" pitchFamily="2" charset="-79"/>
                <a:cs typeface="Rubik" pitchFamily="2" charset="-79"/>
              </a:rPr>
              <a:t>Numerous participation modules:</a:t>
            </a:r>
            <a:br>
              <a:rPr lang="en-US" sz="3600" dirty="0">
                <a:latin typeface="Rubik" pitchFamily="2" charset="-79"/>
                <a:cs typeface="Rubik" pitchFamily="2" charset="-79"/>
              </a:rPr>
            </a:br>
            <a:r>
              <a:rPr lang="en-US" sz="3200" dirty="0">
                <a:latin typeface="Rubik" pitchFamily="2" charset="-79"/>
                <a:cs typeface="Rubik" pitchFamily="2" charset="-79"/>
              </a:rPr>
              <a:t>Page, Random selection  &amp; Follow-up</a:t>
            </a:r>
            <a:endParaRPr lang="it-IT" sz="3200" dirty="0"/>
          </a:p>
        </p:txBody>
      </p:sp>
      <p:pic>
        <p:nvPicPr>
          <p:cNvPr id="2" name="Picture 1" descr="Icon&#10;&#10;Description automatically generated">
            <a:extLst>
              <a:ext uri="{FF2B5EF4-FFF2-40B4-BE49-F238E27FC236}">
                <a16:creationId xmlns:a16="http://schemas.microsoft.com/office/drawing/2014/main" id="{2B72E81B-D8E5-B790-C910-A38FE581F500}"/>
              </a:ext>
            </a:extLst>
          </p:cNvPr>
          <p:cNvPicPr>
            <a:picLocks noChangeAspect="1"/>
          </p:cNvPicPr>
          <p:nvPr/>
        </p:nvPicPr>
        <p:blipFill>
          <a:blip r:embed="rId3"/>
          <a:stretch>
            <a:fillRect/>
          </a:stretch>
        </p:blipFill>
        <p:spPr>
          <a:xfrm>
            <a:off x="349520" y="1892496"/>
            <a:ext cx="1308693" cy="1084220"/>
          </a:xfrm>
          <a:prstGeom prst="rect">
            <a:avLst/>
          </a:prstGeom>
        </p:spPr>
      </p:pic>
    </p:spTree>
    <p:extLst>
      <p:ext uri="{BB962C8B-B14F-4D97-AF65-F5344CB8AC3E}">
        <p14:creationId xmlns:p14="http://schemas.microsoft.com/office/powerpoint/2010/main" val="1487517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magine 4" descr="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1244" y="6219825"/>
            <a:ext cx="4115067" cy="1594588"/>
          </a:xfrm>
          <a:prstGeom prst="rect">
            <a:avLst/>
          </a:prstGeom>
        </p:spPr>
      </p:pic>
      <p:sp>
        <p:nvSpPr>
          <p:cNvPr id="6" name="Title 1">
            <a:extLst>
              <a:ext uri="{FF2B5EF4-FFF2-40B4-BE49-F238E27FC236}">
                <a16:creationId xmlns:a16="http://schemas.microsoft.com/office/drawing/2014/main" id="{0EEC2357-DCCD-4D32-B115-DD943E05DF8A}"/>
              </a:ext>
            </a:extLst>
          </p:cNvPr>
          <p:cNvSpPr>
            <a:spLocks noGrp="1"/>
          </p:cNvSpPr>
          <p:nvPr>
            <p:ph type="title"/>
          </p:nvPr>
        </p:nvSpPr>
        <p:spPr>
          <a:xfrm>
            <a:off x="457200" y="274638"/>
            <a:ext cx="8229600" cy="1143000"/>
          </a:xfrm>
        </p:spPr>
        <p:txBody>
          <a:bodyPr>
            <a:noAutofit/>
          </a:bodyPr>
          <a:lstStyle/>
          <a:p>
            <a:r>
              <a:rPr lang="en-US" sz="3400" b="1" dirty="0">
                <a:solidFill>
                  <a:schemeClr val="bg1"/>
                </a:solidFill>
                <a:latin typeface="Rubik" pitchFamily="2" charset="-79"/>
                <a:cs typeface="Rubik" pitchFamily="2" charset="-79"/>
              </a:rPr>
              <a:t>Advantages</a:t>
            </a:r>
            <a:r>
              <a:rPr lang="en-US" sz="3200" b="1" dirty="0">
                <a:solidFill>
                  <a:schemeClr val="bg1"/>
                </a:solidFill>
                <a:latin typeface="Rubik" pitchFamily="2" charset="-79"/>
                <a:cs typeface="Rubik" pitchFamily="2" charset="-79"/>
              </a:rPr>
              <a:t> of the </a:t>
            </a:r>
            <a:r>
              <a:rPr lang="en-US" sz="3200" b="1" dirty="0" err="1">
                <a:solidFill>
                  <a:schemeClr val="bg1"/>
                </a:solidFill>
                <a:latin typeface="Rubik" pitchFamily="2" charset="-79"/>
                <a:cs typeface="Rubik" pitchFamily="2" charset="-79"/>
              </a:rPr>
              <a:t>Decidim</a:t>
            </a:r>
            <a:r>
              <a:rPr lang="en-US" sz="3200" b="1" dirty="0">
                <a:solidFill>
                  <a:schemeClr val="bg1"/>
                </a:solidFill>
                <a:latin typeface="Rubik" pitchFamily="2" charset="-79"/>
                <a:cs typeface="Rubik" pitchFamily="2" charset="-79"/>
              </a:rPr>
              <a:t> platform </a:t>
            </a:r>
            <a:endParaRPr lang="it-IT" sz="3200" b="1" dirty="0">
              <a:solidFill>
                <a:schemeClr val="bg1"/>
              </a:solidFill>
              <a:latin typeface="Rubik" pitchFamily="2" charset="-79"/>
              <a:cs typeface="Rubik" pitchFamily="2" charset="-79"/>
            </a:endParaRPr>
          </a:p>
        </p:txBody>
      </p:sp>
      <p:sp>
        <p:nvSpPr>
          <p:cNvPr id="7" name="Content Placeholder 2">
            <a:extLst>
              <a:ext uri="{FF2B5EF4-FFF2-40B4-BE49-F238E27FC236}">
                <a16:creationId xmlns:a16="http://schemas.microsoft.com/office/drawing/2014/main" id="{A2972561-0683-48B0-95BA-399414F174E1}"/>
              </a:ext>
            </a:extLst>
          </p:cNvPr>
          <p:cNvSpPr>
            <a:spLocks noGrp="1"/>
          </p:cNvSpPr>
          <p:nvPr>
            <p:ph idx="1"/>
          </p:nvPr>
        </p:nvSpPr>
        <p:spPr>
          <a:xfrm>
            <a:off x="457200" y="1600200"/>
            <a:ext cx="8229600" cy="4525963"/>
          </a:xfrm>
        </p:spPr>
        <p:txBody>
          <a:bodyPr>
            <a:normAutofit/>
          </a:bodyPr>
          <a:lstStyle/>
          <a:p>
            <a:r>
              <a:rPr lang="en-US" sz="2400" b="1" i="1" dirty="0">
                <a:solidFill>
                  <a:schemeClr val="bg1"/>
                </a:solidFill>
                <a:latin typeface="Rubik" pitchFamily="2" charset="-79"/>
                <a:cs typeface="Rubik" pitchFamily="2" charset="-79"/>
              </a:rPr>
              <a:t>A social and engaging dimension</a:t>
            </a:r>
            <a:r>
              <a:rPr lang="en-US" sz="2400" i="1" dirty="0">
                <a:solidFill>
                  <a:schemeClr val="bg1"/>
                </a:solidFill>
                <a:latin typeface="Rubik" pitchFamily="2" charset="-79"/>
                <a:cs typeface="Rubik" pitchFamily="2" charset="-79"/>
              </a:rPr>
              <a:t>:</a:t>
            </a:r>
            <a:r>
              <a:rPr lang="it-IT" sz="2400" i="1" dirty="0">
                <a:solidFill>
                  <a:schemeClr val="bg1"/>
                </a:solidFill>
                <a:latin typeface="Rubik" pitchFamily="2" charset="-79"/>
                <a:cs typeface="Rubik" pitchFamily="2" charset="-79"/>
              </a:rPr>
              <a:t> </a:t>
            </a:r>
            <a:r>
              <a:rPr lang="en-US" sz="2400" dirty="0">
                <a:solidFill>
                  <a:schemeClr val="bg1"/>
                </a:solidFill>
                <a:latin typeface="Rubik" pitchFamily="2" charset="-79"/>
                <a:cs typeface="Rubik" pitchFamily="2" charset="-79"/>
              </a:rPr>
              <a:t>User profiles enables the development of a form of a social network, including the possibility for users to subscribe to a profile, exchange messages, create user communities, etc. </a:t>
            </a:r>
          </a:p>
          <a:p>
            <a:r>
              <a:rPr lang="en-US" sz="2400" b="1" i="1" dirty="0">
                <a:solidFill>
                  <a:schemeClr val="bg1"/>
                </a:solidFill>
                <a:latin typeface="Rubik" pitchFamily="2" charset="-79"/>
                <a:cs typeface="Rubik" pitchFamily="2" charset="-79"/>
              </a:rPr>
              <a:t>A transparent participatory path from the submission of an idea to its realization</a:t>
            </a:r>
          </a:p>
          <a:p>
            <a:r>
              <a:rPr lang="en-US" sz="2400" b="1" i="1" dirty="0">
                <a:solidFill>
                  <a:schemeClr val="bg1"/>
                </a:solidFill>
                <a:latin typeface="Rubik" pitchFamily="2" charset="-79"/>
                <a:cs typeface="Rubik" pitchFamily="2" charset="-79"/>
              </a:rPr>
              <a:t>An inclusive and accessible platform through the combination of digital technologies and face-to-face interaction</a:t>
            </a:r>
          </a:p>
        </p:txBody>
      </p:sp>
      <p:pic>
        <p:nvPicPr>
          <p:cNvPr id="3" name="Picture 2" descr="Logo&#10;&#10;Description automatically generated">
            <a:extLst>
              <a:ext uri="{FF2B5EF4-FFF2-40B4-BE49-F238E27FC236}">
                <a16:creationId xmlns:a16="http://schemas.microsoft.com/office/drawing/2014/main" id="{DA2C87DD-46F3-A625-65FC-51837B1713BA}"/>
              </a:ext>
            </a:extLst>
          </p:cNvPr>
          <p:cNvPicPr>
            <a:picLocks noChangeAspect="1"/>
          </p:cNvPicPr>
          <p:nvPr/>
        </p:nvPicPr>
        <p:blipFill>
          <a:blip r:embed="rId3"/>
          <a:stretch>
            <a:fillRect/>
          </a:stretch>
        </p:blipFill>
        <p:spPr>
          <a:xfrm>
            <a:off x="454914" y="6027501"/>
            <a:ext cx="2310853" cy="659745"/>
          </a:xfrm>
          <a:prstGeom prst="rect">
            <a:avLst/>
          </a:prstGeom>
        </p:spPr>
      </p:pic>
    </p:spTree>
    <p:extLst>
      <p:ext uri="{BB962C8B-B14F-4D97-AF65-F5344CB8AC3E}">
        <p14:creationId xmlns:p14="http://schemas.microsoft.com/office/powerpoint/2010/main" val="1760246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imeline&#10;&#10;Description automatically generated with medium confidence">
            <a:extLst>
              <a:ext uri="{FF2B5EF4-FFF2-40B4-BE49-F238E27FC236}">
                <a16:creationId xmlns:a16="http://schemas.microsoft.com/office/drawing/2014/main" id="{3B543D16-1E29-342D-8992-84BC17DB36D8}"/>
              </a:ext>
            </a:extLst>
          </p:cNvPr>
          <p:cNvPicPr>
            <a:picLocks noChangeAspect="1"/>
          </p:cNvPicPr>
          <p:nvPr/>
        </p:nvPicPr>
        <p:blipFill>
          <a:blip r:embed="rId2"/>
          <a:stretch>
            <a:fillRect/>
          </a:stretch>
        </p:blipFill>
        <p:spPr>
          <a:xfrm>
            <a:off x="0" y="973742"/>
            <a:ext cx="9144000" cy="4910516"/>
          </a:xfrm>
          <a:prstGeom prst="rect">
            <a:avLst/>
          </a:prstGeom>
        </p:spPr>
      </p:pic>
      <p:sp>
        <p:nvSpPr>
          <p:cNvPr id="13" name="TextBox 12">
            <a:extLst>
              <a:ext uri="{FF2B5EF4-FFF2-40B4-BE49-F238E27FC236}">
                <a16:creationId xmlns:a16="http://schemas.microsoft.com/office/drawing/2014/main" id="{5616879E-C521-3FC7-A8EF-F00825470C34}"/>
              </a:ext>
            </a:extLst>
          </p:cNvPr>
          <p:cNvSpPr txBox="1"/>
          <p:nvPr/>
        </p:nvSpPr>
        <p:spPr>
          <a:xfrm>
            <a:off x="113070" y="3104674"/>
            <a:ext cx="1283110" cy="646331"/>
          </a:xfrm>
          <a:prstGeom prst="rect">
            <a:avLst/>
          </a:prstGeom>
          <a:noFill/>
        </p:spPr>
        <p:txBody>
          <a:bodyPr wrap="square">
            <a:spAutoFit/>
          </a:bodyPr>
          <a:lstStyle/>
          <a:p>
            <a:pPr algn="ctr"/>
            <a:r>
              <a:rPr lang="en-US" sz="1800" b="1" dirty="0" err="1">
                <a:latin typeface="Rubik" pitchFamily="2" charset="-79"/>
                <a:cs typeface="Rubik" pitchFamily="2" charset="-79"/>
              </a:rPr>
              <a:t>Decidim</a:t>
            </a:r>
            <a:r>
              <a:rPr lang="en-US" sz="1800" b="1" dirty="0">
                <a:latin typeface="Rubik" pitchFamily="2" charset="-79"/>
                <a:cs typeface="Rubik" pitchFamily="2" charset="-79"/>
              </a:rPr>
              <a:t> Platform</a:t>
            </a:r>
            <a:endParaRPr lang="en-US" b="1" dirty="0"/>
          </a:p>
        </p:txBody>
      </p:sp>
      <p:sp>
        <p:nvSpPr>
          <p:cNvPr id="15" name="TextBox 14">
            <a:extLst>
              <a:ext uri="{FF2B5EF4-FFF2-40B4-BE49-F238E27FC236}">
                <a16:creationId xmlns:a16="http://schemas.microsoft.com/office/drawing/2014/main" id="{3AA0452E-D288-86FB-E0D2-B55B054E3F0F}"/>
              </a:ext>
            </a:extLst>
          </p:cNvPr>
          <p:cNvSpPr txBox="1"/>
          <p:nvPr/>
        </p:nvSpPr>
        <p:spPr>
          <a:xfrm>
            <a:off x="1843549" y="954426"/>
            <a:ext cx="2069690" cy="646331"/>
          </a:xfrm>
          <a:prstGeom prst="rect">
            <a:avLst/>
          </a:prstGeom>
          <a:noFill/>
        </p:spPr>
        <p:txBody>
          <a:bodyPr wrap="square">
            <a:spAutoFit/>
          </a:bodyPr>
          <a:lstStyle/>
          <a:p>
            <a:pPr algn="ctr"/>
            <a:r>
              <a:rPr lang="en-US" sz="1800" b="1" dirty="0">
                <a:latin typeface="Rubik" pitchFamily="2" charset="-79"/>
                <a:cs typeface="Rubik" pitchFamily="2" charset="-79"/>
              </a:rPr>
              <a:t>I submit my idea on the platform</a:t>
            </a:r>
            <a:endParaRPr lang="en-US" b="1" dirty="0"/>
          </a:p>
        </p:txBody>
      </p:sp>
      <p:sp>
        <p:nvSpPr>
          <p:cNvPr id="21" name="TextBox 20">
            <a:extLst>
              <a:ext uri="{FF2B5EF4-FFF2-40B4-BE49-F238E27FC236}">
                <a16:creationId xmlns:a16="http://schemas.microsoft.com/office/drawing/2014/main" id="{F4D785AE-B106-B7D7-C8EF-A27D9E8A6178}"/>
              </a:ext>
            </a:extLst>
          </p:cNvPr>
          <p:cNvSpPr txBox="1"/>
          <p:nvPr/>
        </p:nvSpPr>
        <p:spPr>
          <a:xfrm>
            <a:off x="1843549" y="5213244"/>
            <a:ext cx="1912374" cy="923330"/>
          </a:xfrm>
          <a:prstGeom prst="rect">
            <a:avLst/>
          </a:prstGeom>
          <a:noFill/>
        </p:spPr>
        <p:txBody>
          <a:bodyPr wrap="square">
            <a:spAutoFit/>
          </a:bodyPr>
          <a:lstStyle/>
          <a:p>
            <a:pPr algn="ctr"/>
            <a:r>
              <a:rPr lang="en-US" sz="1800" b="1" dirty="0">
                <a:latin typeface="Rubik" pitchFamily="2" charset="-79"/>
                <a:cs typeface="Rubik" pitchFamily="2" charset="-79"/>
              </a:rPr>
              <a:t>I participate in a face-to-face workshop</a:t>
            </a:r>
            <a:endParaRPr lang="en-US" b="1" dirty="0"/>
          </a:p>
        </p:txBody>
      </p:sp>
      <p:sp>
        <p:nvSpPr>
          <p:cNvPr id="27" name="TextBox 26">
            <a:extLst>
              <a:ext uri="{FF2B5EF4-FFF2-40B4-BE49-F238E27FC236}">
                <a16:creationId xmlns:a16="http://schemas.microsoft.com/office/drawing/2014/main" id="{0B120D3B-B846-BC1C-3B00-8535273FD530}"/>
              </a:ext>
            </a:extLst>
          </p:cNvPr>
          <p:cNvSpPr txBox="1"/>
          <p:nvPr/>
        </p:nvSpPr>
        <p:spPr>
          <a:xfrm>
            <a:off x="4285637" y="5303409"/>
            <a:ext cx="2204883" cy="1200329"/>
          </a:xfrm>
          <a:prstGeom prst="rect">
            <a:avLst/>
          </a:prstGeom>
          <a:noFill/>
        </p:spPr>
        <p:txBody>
          <a:bodyPr wrap="square">
            <a:spAutoFit/>
          </a:bodyPr>
          <a:lstStyle/>
          <a:p>
            <a:pPr algn="ctr"/>
            <a:r>
              <a:rPr lang="en-US" sz="1800" b="1" dirty="0">
                <a:latin typeface="Rubik" pitchFamily="2" charset="-79"/>
                <a:cs typeface="Rubik" pitchFamily="2" charset="-79"/>
              </a:rPr>
              <a:t>I vote on the investment project where my idea is integrated</a:t>
            </a:r>
            <a:endParaRPr lang="en-US" b="1" dirty="0"/>
          </a:p>
        </p:txBody>
      </p:sp>
      <p:sp>
        <p:nvSpPr>
          <p:cNvPr id="31" name="TextBox 30">
            <a:extLst>
              <a:ext uri="{FF2B5EF4-FFF2-40B4-BE49-F238E27FC236}">
                <a16:creationId xmlns:a16="http://schemas.microsoft.com/office/drawing/2014/main" id="{B3BEEC96-84C8-2CDB-193B-A1BE8D8602C3}"/>
              </a:ext>
            </a:extLst>
          </p:cNvPr>
          <p:cNvSpPr txBox="1"/>
          <p:nvPr/>
        </p:nvSpPr>
        <p:spPr>
          <a:xfrm>
            <a:off x="6567949" y="3661271"/>
            <a:ext cx="2462981" cy="923330"/>
          </a:xfrm>
          <a:prstGeom prst="rect">
            <a:avLst/>
          </a:prstGeom>
          <a:noFill/>
        </p:spPr>
        <p:txBody>
          <a:bodyPr wrap="square">
            <a:spAutoFit/>
          </a:bodyPr>
          <a:lstStyle/>
          <a:p>
            <a:pPr algn="ctr"/>
            <a:r>
              <a:rPr lang="en-US" sz="1800" b="1" dirty="0">
                <a:latin typeface="Rubik" pitchFamily="2" charset="-79"/>
                <a:cs typeface="Rubik" pitchFamily="2" charset="-79"/>
              </a:rPr>
              <a:t>I am the realization of the project to which I contributed</a:t>
            </a:r>
            <a:endParaRPr lang="en-US" b="1" dirty="0"/>
          </a:p>
        </p:txBody>
      </p:sp>
    </p:spTree>
    <p:extLst>
      <p:ext uri="{BB962C8B-B14F-4D97-AF65-F5344CB8AC3E}">
        <p14:creationId xmlns:p14="http://schemas.microsoft.com/office/powerpoint/2010/main" val="1915744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9141714" cy="3490956"/>
            <a:chOff x="651279" y="598259"/>
            <a:chExt cx="10889442" cy="5680742"/>
          </a:xfrm>
        </p:grpSpPr>
        <p:sp>
          <p:nvSpPr>
            <p:cNvPr id="14"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magine 3" descr="8.png">
            <a:extLst>
              <a:ext uri="{FF2B5EF4-FFF2-40B4-BE49-F238E27FC236}">
                <a16:creationId xmlns:a16="http://schemas.microsoft.com/office/drawing/2014/main" id="{B40C291D-3423-4A12-B8D2-854C348ED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074" y="5948549"/>
            <a:ext cx="767655" cy="767655"/>
          </a:xfrm>
          <a:prstGeom prst="rect">
            <a:avLst/>
          </a:prstGeom>
        </p:spPr>
      </p:pic>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FBF690AC-3A26-4014-8DEC-020C476DAD5D}"/>
              </a:ext>
            </a:extLst>
          </p:cNvPr>
          <p:cNvSpPr>
            <a:spLocks noGrp="1"/>
          </p:cNvSpPr>
          <p:nvPr>
            <p:ph type="title"/>
          </p:nvPr>
        </p:nvSpPr>
        <p:spPr>
          <a:xfrm>
            <a:off x="589787" y="841249"/>
            <a:ext cx="6754910" cy="2587131"/>
          </a:xfrm>
        </p:spPr>
        <p:txBody>
          <a:bodyPr anchor="b">
            <a:normAutofit/>
          </a:bodyPr>
          <a:lstStyle/>
          <a:p>
            <a:pPr algn="l"/>
            <a:r>
              <a:rPr lang="it-IT" sz="4800" b="1" dirty="0">
                <a:solidFill>
                  <a:schemeClr val="bg1"/>
                </a:solidFill>
                <a:latin typeface="Rubik" pitchFamily="2" charset="-79"/>
                <a:ea typeface="Open Sans" pitchFamily="2" charset="0"/>
                <a:cs typeface="Rubik" pitchFamily="2" charset="-79"/>
              </a:rPr>
              <a:t>Thanks</a:t>
            </a:r>
            <a:br>
              <a:rPr lang="it-IT" sz="4800" b="1" dirty="0">
                <a:solidFill>
                  <a:schemeClr val="bg1"/>
                </a:solidFill>
                <a:latin typeface="Rubik" pitchFamily="2" charset="-79"/>
                <a:ea typeface="Open Sans" pitchFamily="2" charset="0"/>
                <a:cs typeface="Rubik" pitchFamily="2" charset="-79"/>
              </a:rPr>
            </a:br>
            <a:r>
              <a:rPr lang="it-IT" sz="4800" dirty="0">
                <a:solidFill>
                  <a:schemeClr val="bg1"/>
                </a:solidFill>
                <a:latin typeface="Rubik" pitchFamily="2" charset="-79"/>
                <a:ea typeface="Open Sans" pitchFamily="2" charset="0"/>
                <a:cs typeface="Rubik" pitchFamily="2" charset="-79"/>
              </a:rPr>
              <a:t>for </a:t>
            </a:r>
            <a:r>
              <a:rPr lang="it-IT" sz="4800" dirty="0" err="1">
                <a:solidFill>
                  <a:schemeClr val="bg1"/>
                </a:solidFill>
                <a:latin typeface="Rubik" pitchFamily="2" charset="-79"/>
                <a:ea typeface="Open Sans" pitchFamily="2" charset="0"/>
                <a:cs typeface="Rubik" pitchFamily="2" charset="-79"/>
              </a:rPr>
              <a:t>your</a:t>
            </a:r>
            <a:r>
              <a:rPr lang="it-IT" sz="4800" dirty="0">
                <a:solidFill>
                  <a:schemeClr val="bg1"/>
                </a:solidFill>
                <a:latin typeface="Rubik" pitchFamily="2" charset="-79"/>
                <a:ea typeface="Open Sans" pitchFamily="2" charset="0"/>
                <a:cs typeface="Rubik" pitchFamily="2" charset="-79"/>
              </a:rPr>
              <a:t> </a:t>
            </a:r>
            <a:r>
              <a:rPr lang="it-IT" sz="4800" dirty="0" err="1">
                <a:solidFill>
                  <a:schemeClr val="bg1"/>
                </a:solidFill>
                <a:latin typeface="Rubik" pitchFamily="2" charset="-79"/>
                <a:ea typeface="Open Sans" pitchFamily="2" charset="0"/>
                <a:cs typeface="Rubik" pitchFamily="2" charset="-79"/>
              </a:rPr>
              <a:t>attention</a:t>
            </a:r>
            <a:endParaRPr lang="it-IT" sz="4800" dirty="0">
              <a:solidFill>
                <a:schemeClr val="bg1"/>
              </a:solidFill>
              <a:latin typeface="Rubik" pitchFamily="2" charset="-79"/>
              <a:ea typeface="Open Sans" pitchFamily="2" charset="0"/>
              <a:cs typeface="Rubik" pitchFamily="2" charset="-79"/>
            </a:endParaRPr>
          </a:p>
        </p:txBody>
      </p:sp>
      <p:pic>
        <p:nvPicPr>
          <p:cNvPr id="6" name="Content Placeholder 5" descr="Text&#10;&#10;Description automatically generated">
            <a:extLst>
              <a:ext uri="{FF2B5EF4-FFF2-40B4-BE49-F238E27FC236}">
                <a16:creationId xmlns:a16="http://schemas.microsoft.com/office/drawing/2014/main" id="{B4B608E7-EF6A-417C-B8FA-C34C6CDA4441}"/>
              </a:ext>
            </a:extLst>
          </p:cNvPr>
          <p:cNvPicPr>
            <a:picLocks noGrp="1" noChangeAspect="1"/>
          </p:cNvPicPr>
          <p:nvPr>
            <p:ph idx="1"/>
          </p:nvPr>
        </p:nvPicPr>
        <p:blipFill>
          <a:blip r:embed="rId3"/>
          <a:stretch>
            <a:fillRect/>
          </a:stretch>
        </p:blipFill>
        <p:spPr>
          <a:xfrm>
            <a:off x="6618803" y="6156676"/>
            <a:ext cx="1932780" cy="413358"/>
          </a:xfrm>
        </p:spPr>
      </p:pic>
      <p:sp>
        <p:nvSpPr>
          <p:cNvPr id="25" name="TextBox 24">
            <a:extLst>
              <a:ext uri="{FF2B5EF4-FFF2-40B4-BE49-F238E27FC236}">
                <a16:creationId xmlns:a16="http://schemas.microsoft.com/office/drawing/2014/main" id="{CC972317-A8E7-4C75-82CF-1987E9478289}"/>
              </a:ext>
            </a:extLst>
          </p:cNvPr>
          <p:cNvSpPr txBox="1"/>
          <p:nvPr/>
        </p:nvSpPr>
        <p:spPr>
          <a:xfrm>
            <a:off x="459761" y="5994165"/>
            <a:ext cx="4572000" cy="707886"/>
          </a:xfrm>
          <a:prstGeom prst="rect">
            <a:avLst/>
          </a:prstGeom>
          <a:noFill/>
        </p:spPr>
        <p:txBody>
          <a:bodyPr wrap="square">
            <a:spAutoFit/>
          </a:bodyPr>
          <a:lstStyle/>
          <a:p>
            <a:r>
              <a:rPr lang="en-US" sz="800" b="0" i="0" dirty="0">
                <a:effectLst/>
                <a:latin typeface="Noto Sans"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br>
              <a:rPr lang="en-US" sz="800" dirty="0"/>
            </a:br>
            <a:r>
              <a:rPr lang="en-US" sz="800" b="0" i="0" dirty="0">
                <a:effectLst/>
                <a:latin typeface="Noto Sans" panose="020B0502040204020203" pitchFamily="34" charset="0"/>
              </a:rPr>
              <a:t>2020-1-ES01-KA227-ADU-096064</a:t>
            </a:r>
            <a:endParaRPr lang="it-IT" sz="800" dirty="0"/>
          </a:p>
        </p:txBody>
      </p:sp>
      <p:pic>
        <p:nvPicPr>
          <p:cNvPr id="5" name="Picture 4" descr="Logo&#10;&#10;Description automatically generated">
            <a:extLst>
              <a:ext uri="{FF2B5EF4-FFF2-40B4-BE49-F238E27FC236}">
                <a16:creationId xmlns:a16="http://schemas.microsoft.com/office/drawing/2014/main" id="{B93DE433-E265-0394-AF56-46EF70DCC3F3}"/>
              </a:ext>
            </a:extLst>
          </p:cNvPr>
          <p:cNvPicPr>
            <a:picLocks noChangeAspect="1"/>
          </p:cNvPicPr>
          <p:nvPr/>
        </p:nvPicPr>
        <p:blipFill>
          <a:blip r:embed="rId4"/>
          <a:stretch>
            <a:fillRect/>
          </a:stretch>
        </p:blipFill>
        <p:spPr>
          <a:xfrm>
            <a:off x="683533" y="3905974"/>
            <a:ext cx="6305550" cy="1800225"/>
          </a:xfrm>
          <a:prstGeom prst="rect">
            <a:avLst/>
          </a:prstGeom>
        </p:spPr>
      </p:pic>
    </p:spTree>
    <p:extLst>
      <p:ext uri="{BB962C8B-B14F-4D97-AF65-F5344CB8AC3E}">
        <p14:creationId xmlns:p14="http://schemas.microsoft.com/office/powerpoint/2010/main" val="1524482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3.png">
            <a:extLst>
              <a:ext uri="{FF2B5EF4-FFF2-40B4-BE49-F238E27FC236}">
                <a16:creationId xmlns:a16="http://schemas.microsoft.com/office/drawing/2014/main" id="{5F2623CD-FF71-4776-826C-5B0ABD5FD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958" y="3429000"/>
            <a:ext cx="6858000" cy="6858000"/>
          </a:xfrm>
          <a:prstGeom prst="rect">
            <a:avLst/>
          </a:prstGeom>
        </p:spPr>
      </p:pic>
      <p:sp>
        <p:nvSpPr>
          <p:cNvPr id="6" name="TextBox 5">
            <a:extLst>
              <a:ext uri="{FF2B5EF4-FFF2-40B4-BE49-F238E27FC236}">
                <a16:creationId xmlns:a16="http://schemas.microsoft.com/office/drawing/2014/main" id="{A1148DB6-5E2A-28A5-C0C4-ED73E5500792}"/>
              </a:ext>
            </a:extLst>
          </p:cNvPr>
          <p:cNvSpPr txBox="1"/>
          <p:nvPr/>
        </p:nvSpPr>
        <p:spPr>
          <a:xfrm>
            <a:off x="726481" y="153681"/>
            <a:ext cx="3353906" cy="2215991"/>
          </a:xfrm>
          <a:prstGeom prst="rect">
            <a:avLst/>
          </a:prstGeom>
          <a:noFill/>
        </p:spPr>
        <p:txBody>
          <a:bodyPr wrap="square">
            <a:spAutoFit/>
          </a:bodyPr>
          <a:lstStyle/>
          <a:p>
            <a:pPr algn="ctr"/>
            <a:r>
              <a:rPr lang="en-US" sz="6600" dirty="0">
                <a:latin typeface="Rubik" pitchFamily="2" charset="-79"/>
                <a:cs typeface="Rubik" pitchFamily="2" charset="-79"/>
              </a:rPr>
              <a:t>300+</a:t>
            </a:r>
          </a:p>
          <a:p>
            <a:pPr algn="ctr"/>
            <a:r>
              <a:rPr lang="en-US" b="1" dirty="0">
                <a:latin typeface="Rubik" pitchFamily="2" charset="-79"/>
                <a:cs typeface="Rubik" pitchFamily="2" charset="-79"/>
              </a:rPr>
              <a:t>🖥 platforms</a:t>
            </a:r>
          </a:p>
          <a:p>
            <a:pPr algn="ctr"/>
            <a:r>
              <a:rPr lang="en-US" b="0" dirty="0">
                <a:effectLst/>
                <a:latin typeface="Rubik" pitchFamily="2" charset="-79"/>
                <a:cs typeface="Rubik" pitchFamily="2" charset="-79"/>
              </a:rPr>
              <a:t>deployed across 18 countries</a:t>
            </a:r>
          </a:p>
          <a:p>
            <a:pPr algn="ctr"/>
            <a:endParaRPr lang="en-US" b="0" dirty="0">
              <a:effectLst/>
              <a:latin typeface="Rubik" pitchFamily="2" charset="-79"/>
              <a:cs typeface="Rubik" pitchFamily="2" charset="-79"/>
            </a:endParaRPr>
          </a:p>
          <a:p>
            <a:pPr algn="ctr"/>
            <a:r>
              <a:rPr lang="en-US" b="1" dirty="0">
                <a:effectLst/>
                <a:latin typeface="Rubik" pitchFamily="2" charset="-79"/>
                <a:cs typeface="Rubik" pitchFamily="2" charset="-79"/>
                <a:hlinkClick r:id="rId3"/>
              </a:rPr>
              <a:t>Check the list.</a:t>
            </a:r>
            <a:endParaRPr lang="en-US" dirty="0">
              <a:effectLst/>
              <a:latin typeface="Rubik" pitchFamily="2" charset="-79"/>
              <a:cs typeface="Rubik" pitchFamily="2" charset="-79"/>
            </a:endParaRPr>
          </a:p>
        </p:txBody>
      </p:sp>
      <p:sp>
        <p:nvSpPr>
          <p:cNvPr id="10" name="TextBox 9">
            <a:extLst>
              <a:ext uri="{FF2B5EF4-FFF2-40B4-BE49-F238E27FC236}">
                <a16:creationId xmlns:a16="http://schemas.microsoft.com/office/drawing/2014/main" id="{EA7AA575-EF9B-5165-0841-C162DCF77DC6}"/>
              </a:ext>
            </a:extLst>
          </p:cNvPr>
          <p:cNvSpPr txBox="1"/>
          <p:nvPr/>
        </p:nvSpPr>
        <p:spPr>
          <a:xfrm>
            <a:off x="4814119" y="140750"/>
            <a:ext cx="4132006" cy="2769989"/>
          </a:xfrm>
          <a:prstGeom prst="rect">
            <a:avLst/>
          </a:prstGeom>
          <a:noFill/>
        </p:spPr>
        <p:txBody>
          <a:bodyPr wrap="square">
            <a:spAutoFit/>
          </a:bodyPr>
          <a:lstStyle/>
          <a:p>
            <a:pPr algn="ctr"/>
            <a:r>
              <a:rPr lang="en-US" sz="6600" dirty="0">
                <a:latin typeface="Rubik" pitchFamily="2" charset="-79"/>
                <a:cs typeface="Rubik" pitchFamily="2" charset="-79"/>
              </a:rPr>
              <a:t>100+</a:t>
            </a:r>
          </a:p>
          <a:p>
            <a:pPr algn="ctr"/>
            <a:r>
              <a:rPr lang="en-US" b="1" dirty="0">
                <a:latin typeface="Rubik" pitchFamily="2" charset="-79"/>
                <a:cs typeface="Rubik" pitchFamily="2" charset="-79"/>
              </a:rPr>
              <a:t>👩🏽💻Contributors</a:t>
            </a:r>
          </a:p>
          <a:p>
            <a:pPr algn="ctr"/>
            <a:r>
              <a:rPr lang="en-US" b="0" dirty="0">
                <a:effectLst/>
                <a:latin typeface="Rubik" pitchFamily="2" charset="-79"/>
                <a:cs typeface="Rubik" pitchFamily="2" charset="-79"/>
              </a:rPr>
              <a:t>maintain the software and ensure its continuous evolution with several new versions released per year.</a:t>
            </a:r>
          </a:p>
          <a:p>
            <a:pPr algn="ctr"/>
            <a:endParaRPr lang="en-US" b="0" dirty="0">
              <a:effectLst/>
              <a:latin typeface="Rubik" pitchFamily="2" charset="-79"/>
              <a:cs typeface="Rubik" pitchFamily="2" charset="-79"/>
            </a:endParaRPr>
          </a:p>
          <a:p>
            <a:pPr algn="ctr"/>
            <a:r>
              <a:rPr lang="en-US" b="1" dirty="0">
                <a:effectLst/>
                <a:latin typeface="Rubik" pitchFamily="2" charset="-79"/>
                <a:cs typeface="Rubik" pitchFamily="2" charset="-79"/>
                <a:hlinkClick r:id="rId4"/>
              </a:rPr>
              <a:t>Check the </a:t>
            </a:r>
            <a:r>
              <a:rPr lang="en-US" b="1" dirty="0" err="1">
                <a:effectLst/>
                <a:latin typeface="Rubik" pitchFamily="2" charset="-79"/>
                <a:cs typeface="Rubik" pitchFamily="2" charset="-79"/>
                <a:hlinkClick r:id="rId4"/>
              </a:rPr>
              <a:t>Github</a:t>
            </a:r>
            <a:r>
              <a:rPr lang="en-US" b="1" dirty="0">
                <a:effectLst/>
                <a:latin typeface="Rubik" pitchFamily="2" charset="-79"/>
                <a:cs typeface="Rubik" pitchFamily="2" charset="-79"/>
              </a:rPr>
              <a:t>.</a:t>
            </a:r>
            <a:endParaRPr lang="en-US" dirty="0">
              <a:effectLst/>
              <a:latin typeface="Rubik" pitchFamily="2" charset="-79"/>
              <a:cs typeface="Rubik" pitchFamily="2" charset="-79"/>
            </a:endParaRPr>
          </a:p>
        </p:txBody>
      </p:sp>
      <p:sp>
        <p:nvSpPr>
          <p:cNvPr id="12" name="TextBox 11">
            <a:extLst>
              <a:ext uri="{FF2B5EF4-FFF2-40B4-BE49-F238E27FC236}">
                <a16:creationId xmlns:a16="http://schemas.microsoft.com/office/drawing/2014/main" id="{181F395D-623C-005C-CBFA-6AAF7F0E31CF}"/>
              </a:ext>
            </a:extLst>
          </p:cNvPr>
          <p:cNvSpPr txBox="1"/>
          <p:nvPr/>
        </p:nvSpPr>
        <p:spPr>
          <a:xfrm>
            <a:off x="303018" y="3233874"/>
            <a:ext cx="4268982" cy="3046988"/>
          </a:xfrm>
          <a:prstGeom prst="rect">
            <a:avLst/>
          </a:prstGeom>
          <a:noFill/>
        </p:spPr>
        <p:txBody>
          <a:bodyPr wrap="square">
            <a:spAutoFit/>
          </a:bodyPr>
          <a:lstStyle/>
          <a:p>
            <a:pPr algn="ctr"/>
            <a:r>
              <a:rPr lang="en-US" sz="6600" dirty="0">
                <a:latin typeface="Rubik" pitchFamily="2" charset="-79"/>
                <a:cs typeface="Rubik" pitchFamily="2" charset="-79"/>
              </a:rPr>
              <a:t>30+</a:t>
            </a:r>
          </a:p>
          <a:p>
            <a:pPr algn="ctr"/>
            <a:r>
              <a:rPr lang="en-US" b="1" dirty="0">
                <a:latin typeface="Rubik" pitchFamily="2" charset="-79"/>
                <a:cs typeface="Rubik" pitchFamily="2" charset="-79"/>
              </a:rPr>
              <a:t>🤝 Partners</a:t>
            </a:r>
          </a:p>
          <a:p>
            <a:pPr algn="ctr"/>
            <a:r>
              <a:rPr lang="en-US" b="0" dirty="0" err="1">
                <a:effectLst/>
                <a:latin typeface="Rubik" pitchFamily="2" charset="-79"/>
                <a:cs typeface="Rubik" pitchFamily="2" charset="-79"/>
              </a:rPr>
              <a:t>Decidim</a:t>
            </a:r>
            <a:r>
              <a:rPr lang="en-US" b="0" dirty="0">
                <a:effectLst/>
                <a:latin typeface="Rubik" pitchFamily="2" charset="-79"/>
                <a:cs typeface="Rubik" pitchFamily="2" charset="-79"/>
              </a:rPr>
              <a:t> is a network of organizations (public institutions, universities, companies, foundations and associations).</a:t>
            </a:r>
          </a:p>
          <a:p>
            <a:pPr algn="ctr"/>
            <a:endParaRPr lang="en-US" b="0" dirty="0">
              <a:effectLst/>
              <a:latin typeface="Rubik" pitchFamily="2" charset="-79"/>
              <a:cs typeface="Rubik" pitchFamily="2" charset="-79"/>
            </a:endParaRPr>
          </a:p>
          <a:p>
            <a:pPr algn="ctr"/>
            <a:r>
              <a:rPr lang="en-US" b="1" dirty="0">
                <a:effectLst/>
                <a:latin typeface="Rubik" pitchFamily="2" charset="-79"/>
                <a:cs typeface="Rubik" pitchFamily="2" charset="-79"/>
                <a:hlinkClick r:id="rId5"/>
              </a:rPr>
              <a:t>See the list.</a:t>
            </a:r>
            <a:endParaRPr lang="en-US" b="0" dirty="0">
              <a:effectLst/>
              <a:latin typeface="Rubik" pitchFamily="2" charset="-79"/>
              <a:cs typeface="Rubik" pitchFamily="2" charset="-79"/>
            </a:endParaRPr>
          </a:p>
        </p:txBody>
      </p:sp>
      <p:sp>
        <p:nvSpPr>
          <p:cNvPr id="14" name="TextBox 13">
            <a:extLst>
              <a:ext uri="{FF2B5EF4-FFF2-40B4-BE49-F238E27FC236}">
                <a16:creationId xmlns:a16="http://schemas.microsoft.com/office/drawing/2014/main" id="{71B665F5-2C15-B469-17A7-8C690BAE3B38}"/>
              </a:ext>
            </a:extLst>
          </p:cNvPr>
          <p:cNvSpPr txBox="1"/>
          <p:nvPr/>
        </p:nvSpPr>
        <p:spPr>
          <a:xfrm>
            <a:off x="4814119" y="3233874"/>
            <a:ext cx="4132006" cy="2769989"/>
          </a:xfrm>
          <a:prstGeom prst="rect">
            <a:avLst/>
          </a:prstGeom>
          <a:noFill/>
        </p:spPr>
        <p:txBody>
          <a:bodyPr wrap="square">
            <a:spAutoFit/>
          </a:bodyPr>
          <a:lstStyle/>
          <a:p>
            <a:pPr algn="ctr"/>
            <a:r>
              <a:rPr lang="en-US" sz="6600" dirty="0">
                <a:latin typeface="Rubik" pitchFamily="2" charset="-79"/>
                <a:cs typeface="Rubik" pitchFamily="2" charset="-79"/>
              </a:rPr>
              <a:t>2</a:t>
            </a:r>
          </a:p>
          <a:p>
            <a:pPr algn="ctr"/>
            <a:r>
              <a:rPr lang="en-US" b="1" dirty="0">
                <a:latin typeface="Rubik" pitchFamily="2" charset="-79"/>
                <a:cs typeface="Rubik" pitchFamily="2" charset="-79"/>
              </a:rPr>
              <a:t>🏆 Second prize</a:t>
            </a:r>
          </a:p>
          <a:p>
            <a:pPr algn="ctr"/>
            <a:r>
              <a:rPr lang="en-US" b="0" dirty="0">
                <a:effectLst/>
                <a:latin typeface="Rubik" pitchFamily="2" charset="-79"/>
                <a:cs typeface="Rubik" pitchFamily="2" charset="-79"/>
              </a:rPr>
              <a:t>for the most innovative open source software awarded by the European Union in 2019</a:t>
            </a:r>
          </a:p>
          <a:p>
            <a:pPr algn="ctr"/>
            <a:endParaRPr lang="en-US" b="0" dirty="0">
              <a:effectLst/>
              <a:latin typeface="Rubik" pitchFamily="2" charset="-79"/>
              <a:cs typeface="Rubik" pitchFamily="2" charset="-79"/>
            </a:endParaRPr>
          </a:p>
          <a:p>
            <a:pPr algn="ctr"/>
            <a:r>
              <a:rPr lang="en-US" b="1" dirty="0">
                <a:effectLst/>
                <a:latin typeface="Rubik" pitchFamily="2" charset="-79"/>
                <a:cs typeface="Rubik" pitchFamily="2" charset="-79"/>
                <a:hlinkClick r:id="rId6"/>
              </a:rPr>
              <a:t>See the tweet</a:t>
            </a:r>
            <a:endParaRPr lang="en-US" b="0" dirty="0">
              <a:effectLst/>
              <a:latin typeface="Rubik" pitchFamily="2" charset="-79"/>
              <a:cs typeface="Rubik" pitchFamily="2" charset="-79"/>
            </a:endParaRPr>
          </a:p>
        </p:txBody>
      </p:sp>
    </p:spTree>
    <p:extLst>
      <p:ext uri="{BB962C8B-B14F-4D97-AF65-F5344CB8AC3E}">
        <p14:creationId xmlns:p14="http://schemas.microsoft.com/office/powerpoint/2010/main" val="259278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B329E-B6E5-FBD1-41B8-322AC41287AF}"/>
              </a:ext>
            </a:extLst>
          </p:cNvPr>
          <p:cNvSpPr/>
          <p:nvPr/>
        </p:nvSpPr>
        <p:spPr>
          <a:xfrm>
            <a:off x="-108155" y="-68826"/>
            <a:ext cx="9340645" cy="7905136"/>
          </a:xfrm>
          <a:prstGeom prst="rect">
            <a:avLst/>
          </a:prstGeom>
          <a:solidFill>
            <a:srgbClr val="F5F7F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Immagine 3" descr="8.png">
            <a:extLst>
              <a:ext uri="{FF2B5EF4-FFF2-40B4-BE49-F238E27FC236}">
                <a16:creationId xmlns:a16="http://schemas.microsoft.com/office/drawing/2014/main" id="{36F35016-6F80-CDA0-7439-B90B8352F8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9397" y="5948547"/>
            <a:ext cx="767655" cy="767655"/>
          </a:xfrm>
          <a:prstGeom prst="rect">
            <a:avLst/>
          </a:prstGeom>
        </p:spPr>
      </p:pic>
      <p:pic>
        <p:nvPicPr>
          <p:cNvPr id="5" name="Picture 4" descr="Icon&#10;&#10;Description automatically generated">
            <a:extLst>
              <a:ext uri="{FF2B5EF4-FFF2-40B4-BE49-F238E27FC236}">
                <a16:creationId xmlns:a16="http://schemas.microsoft.com/office/drawing/2014/main" id="{6BCBE6A0-F919-CCEA-EF34-A55E09C78BCB}"/>
              </a:ext>
            </a:extLst>
          </p:cNvPr>
          <p:cNvPicPr>
            <a:picLocks noChangeAspect="1"/>
          </p:cNvPicPr>
          <p:nvPr/>
        </p:nvPicPr>
        <p:blipFill>
          <a:blip r:embed="rId3"/>
          <a:stretch>
            <a:fillRect/>
          </a:stretch>
        </p:blipFill>
        <p:spPr>
          <a:xfrm>
            <a:off x="8183697" y="6016040"/>
            <a:ext cx="763658" cy="632671"/>
          </a:xfrm>
          <a:prstGeom prst="rect">
            <a:avLst/>
          </a:prstGeom>
        </p:spPr>
      </p:pic>
      <p:pic>
        <p:nvPicPr>
          <p:cNvPr id="3" name="Picture 2">
            <a:extLst>
              <a:ext uri="{FF2B5EF4-FFF2-40B4-BE49-F238E27FC236}">
                <a16:creationId xmlns:a16="http://schemas.microsoft.com/office/drawing/2014/main" id="{60E5A538-4795-9797-D0BD-AEBE05769FCA}"/>
              </a:ext>
            </a:extLst>
          </p:cNvPr>
          <p:cNvPicPr>
            <a:picLocks noChangeAspect="1"/>
          </p:cNvPicPr>
          <p:nvPr/>
        </p:nvPicPr>
        <p:blipFill>
          <a:blip r:embed="rId4"/>
          <a:stretch>
            <a:fillRect/>
          </a:stretch>
        </p:blipFill>
        <p:spPr>
          <a:xfrm>
            <a:off x="0" y="1778086"/>
            <a:ext cx="9144000" cy="3301827"/>
          </a:xfrm>
          <a:prstGeom prst="rect">
            <a:avLst/>
          </a:prstGeom>
        </p:spPr>
      </p:pic>
    </p:spTree>
    <p:extLst>
      <p:ext uri="{BB962C8B-B14F-4D97-AF65-F5344CB8AC3E}">
        <p14:creationId xmlns:p14="http://schemas.microsoft.com/office/powerpoint/2010/main" val="3832533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6C9E51-9B8B-482C-ACA1-A062C80A6A58}"/>
              </a:ext>
            </a:extLst>
          </p:cNvPr>
          <p:cNvSpPr>
            <a:spLocks noGrp="1"/>
          </p:cNvSpPr>
          <p:nvPr>
            <p:ph type="title"/>
          </p:nvPr>
        </p:nvSpPr>
        <p:spPr>
          <a:xfrm>
            <a:off x="480060" y="325369"/>
            <a:ext cx="3276451" cy="1956841"/>
          </a:xfrm>
        </p:spPr>
        <p:txBody>
          <a:bodyPr anchor="b">
            <a:normAutofit fontScale="90000"/>
          </a:bodyPr>
          <a:lstStyle/>
          <a:p>
            <a:r>
              <a:rPr lang="en-US" sz="4700" dirty="0">
                <a:latin typeface="Rubik" pitchFamily="2" charset="-79"/>
                <a:cs typeface="Rubik" pitchFamily="2" charset="-79"/>
              </a:rPr>
              <a:t>Free and open source software</a:t>
            </a:r>
            <a:endParaRPr lang="it-IT" sz="4700" dirty="0">
              <a:latin typeface="Rubik" pitchFamily="2" charset="-79"/>
              <a:cs typeface="Rubik" pitchFamily="2" charset="-79"/>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661C59-08C7-4401-B32E-74EC8BA705EE}"/>
              </a:ext>
            </a:extLst>
          </p:cNvPr>
          <p:cNvSpPr>
            <a:spLocks noGrp="1"/>
          </p:cNvSpPr>
          <p:nvPr>
            <p:ph idx="1"/>
          </p:nvPr>
        </p:nvSpPr>
        <p:spPr>
          <a:xfrm>
            <a:off x="480060" y="2872899"/>
            <a:ext cx="3678985" cy="3105114"/>
          </a:xfrm>
        </p:spPr>
        <p:txBody>
          <a:bodyPr>
            <a:noAutofit/>
          </a:bodyPr>
          <a:lstStyle/>
          <a:p>
            <a:r>
              <a:rPr lang="en-US" sz="1600" dirty="0">
                <a:latin typeface="Rubik" pitchFamily="2" charset="-79"/>
                <a:cs typeface="Rubik" pitchFamily="2" charset="-79"/>
              </a:rPr>
              <a:t>Free and open source software</a:t>
            </a:r>
          </a:p>
          <a:p>
            <a:r>
              <a:rPr lang="en-US" sz="1600" dirty="0">
                <a:latin typeface="Rubik" pitchFamily="2" charset="-79"/>
                <a:cs typeface="Rubik" pitchFamily="2" charset="-79"/>
              </a:rPr>
              <a:t>Everyone has the opportunity to </a:t>
            </a:r>
            <a:r>
              <a:rPr lang="en-US" sz="1600" b="1" dirty="0">
                <a:latin typeface="Rubik" pitchFamily="2" charset="-79"/>
                <a:cs typeface="Rubik" pitchFamily="2" charset="-79"/>
              </a:rPr>
              <a:t>adapt</a:t>
            </a:r>
            <a:r>
              <a:rPr lang="en-US" sz="1600" dirty="0">
                <a:latin typeface="Rubik" pitchFamily="2" charset="-79"/>
                <a:cs typeface="Rubik" pitchFamily="2" charset="-79"/>
              </a:rPr>
              <a:t> the software, </a:t>
            </a:r>
            <a:r>
              <a:rPr lang="en-US" sz="1600" b="1" dirty="0">
                <a:latin typeface="Rubik" pitchFamily="2" charset="-79"/>
                <a:cs typeface="Rubik" pitchFamily="2" charset="-79"/>
              </a:rPr>
              <a:t>improve it </a:t>
            </a:r>
            <a:r>
              <a:rPr lang="en-US" sz="1600" dirty="0">
                <a:latin typeface="Rubik" pitchFamily="2" charset="-79"/>
                <a:cs typeface="Rubik" pitchFamily="2" charset="-79"/>
              </a:rPr>
              <a:t>or </a:t>
            </a:r>
            <a:r>
              <a:rPr lang="en-US" sz="1600" b="1" dirty="0">
                <a:latin typeface="Rubik" pitchFamily="2" charset="-79"/>
                <a:cs typeface="Rubik" pitchFamily="2" charset="-79"/>
              </a:rPr>
              <a:t>analyze</a:t>
            </a:r>
            <a:r>
              <a:rPr lang="en-US" sz="1600" dirty="0">
                <a:latin typeface="Rubik" pitchFamily="2" charset="-79"/>
                <a:cs typeface="Rubik" pitchFamily="2" charset="-79"/>
              </a:rPr>
              <a:t> its code.</a:t>
            </a:r>
          </a:p>
          <a:p>
            <a:r>
              <a:rPr lang="en-US" sz="1600" dirty="0">
                <a:latin typeface="Rubik" pitchFamily="2" charset="-79"/>
                <a:cs typeface="Rubik" pitchFamily="2" charset="-79"/>
              </a:rPr>
              <a:t>Promise of greater </a:t>
            </a:r>
            <a:r>
              <a:rPr lang="en-US" sz="1600" b="1" dirty="0">
                <a:latin typeface="Rubik" pitchFamily="2" charset="-79"/>
                <a:cs typeface="Rubik" pitchFamily="2" charset="-79"/>
              </a:rPr>
              <a:t>quality</a:t>
            </a:r>
            <a:r>
              <a:rPr lang="en-US" sz="1600" dirty="0">
                <a:latin typeface="Rubik" pitchFamily="2" charset="-79"/>
                <a:cs typeface="Rubik" pitchFamily="2" charset="-79"/>
              </a:rPr>
              <a:t> (continuous improvement), greater </a:t>
            </a:r>
            <a:r>
              <a:rPr lang="en-US" sz="1600" b="1" dirty="0">
                <a:latin typeface="Rubik" pitchFamily="2" charset="-79"/>
                <a:cs typeface="Rubik" pitchFamily="2" charset="-79"/>
              </a:rPr>
              <a:t>security</a:t>
            </a:r>
            <a:r>
              <a:rPr lang="en-US" sz="1600" dirty="0">
                <a:latin typeface="Rubik" pitchFamily="2" charset="-79"/>
                <a:cs typeface="Rubik" pitchFamily="2" charset="-79"/>
              </a:rPr>
              <a:t> (the code can easily be tested and corrected) and total </a:t>
            </a:r>
            <a:r>
              <a:rPr lang="en-US" sz="1600" b="1" dirty="0">
                <a:latin typeface="Rubik" pitchFamily="2" charset="-79"/>
                <a:cs typeface="Rubik" pitchFamily="2" charset="-79"/>
              </a:rPr>
              <a:t>transparency</a:t>
            </a:r>
            <a:r>
              <a:rPr lang="en-US" sz="1600" dirty="0">
                <a:latin typeface="Rubik" pitchFamily="2" charset="-79"/>
                <a:cs typeface="Rubik" pitchFamily="2" charset="-79"/>
              </a:rPr>
              <a:t>.</a:t>
            </a:r>
          </a:p>
          <a:p>
            <a:r>
              <a:rPr lang="en-US" sz="1600" dirty="0">
                <a:latin typeface="Rubik" pitchFamily="2" charset="-79"/>
                <a:cs typeface="Rubik" pitchFamily="2" charset="-79"/>
              </a:rPr>
              <a:t>Enables the development of a more </a:t>
            </a:r>
            <a:r>
              <a:rPr lang="en-US" sz="1600" b="1" dirty="0">
                <a:latin typeface="Rubik" pitchFamily="2" charset="-79"/>
                <a:cs typeface="Rubik" pitchFamily="2" charset="-79"/>
              </a:rPr>
              <a:t>open</a:t>
            </a:r>
            <a:r>
              <a:rPr lang="en-US" sz="1600" dirty="0">
                <a:latin typeface="Rubik" pitchFamily="2" charset="-79"/>
                <a:cs typeface="Rubik" pitchFamily="2" charset="-79"/>
              </a:rPr>
              <a:t> and </a:t>
            </a:r>
            <a:r>
              <a:rPr lang="en-US" sz="1600" b="1" dirty="0">
                <a:latin typeface="Rubik" pitchFamily="2" charset="-79"/>
                <a:cs typeface="Rubik" pitchFamily="2" charset="-79"/>
              </a:rPr>
              <a:t>participatory democracy</a:t>
            </a:r>
            <a:r>
              <a:rPr lang="en-US" sz="1600" dirty="0">
                <a:latin typeface="Rubik" pitchFamily="2" charset="-79"/>
                <a:cs typeface="Rubik" pitchFamily="2" charset="-79"/>
              </a:rPr>
              <a:t>.</a:t>
            </a:r>
          </a:p>
          <a:p>
            <a:r>
              <a:rPr lang="en-US" sz="1600" dirty="0">
                <a:latin typeface="Rubik" pitchFamily="2" charset="-79"/>
                <a:cs typeface="Rubik" pitchFamily="2" charset="-79"/>
              </a:rPr>
              <a:t>Builds </a:t>
            </a:r>
            <a:r>
              <a:rPr lang="en-US" sz="1600" b="1" dirty="0">
                <a:latin typeface="Rubik" pitchFamily="2" charset="-79"/>
                <a:cs typeface="Rubik" pitchFamily="2" charset="-79"/>
              </a:rPr>
              <a:t>trust</a:t>
            </a:r>
            <a:r>
              <a:rPr lang="en-US" sz="1600" dirty="0">
                <a:latin typeface="Rubik" pitchFamily="2" charset="-79"/>
                <a:cs typeface="Rubik" pitchFamily="2" charset="-79"/>
              </a:rPr>
              <a:t>: data management, transparency, etc.</a:t>
            </a:r>
          </a:p>
        </p:txBody>
      </p:sp>
      <p:pic>
        <p:nvPicPr>
          <p:cNvPr id="4" name="Immagine 4" descr="1.png">
            <a:extLst>
              <a:ext uri="{FF2B5EF4-FFF2-40B4-BE49-F238E27FC236}">
                <a16:creationId xmlns:a16="http://schemas.microsoft.com/office/drawing/2014/main" id="{1CC3619B-54F3-4558-A450-3A28B1B86B35}"/>
              </a:ext>
            </a:extLst>
          </p:cNvPr>
          <p:cNvPicPr>
            <a:picLocks noChangeAspect="1"/>
          </p:cNvPicPr>
          <p:nvPr/>
        </p:nvPicPr>
        <p:blipFill rotWithShape="1">
          <a:blip r:embed="rId2">
            <a:extLst>
              <a:ext uri="{28A0092B-C50C-407E-A947-70E740481C1C}">
                <a14:useLocalDpi xmlns:a14="http://schemas.microsoft.com/office/drawing/2010/main" val="0"/>
              </a:ext>
            </a:extLst>
          </a:blip>
          <a:srcRect l="4898" r="19875"/>
          <a:stretch/>
        </p:blipFill>
        <p:spPr>
          <a:xfrm>
            <a:off x="3984919"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79049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C0D9B-B0FC-45C8-A3FF-D5C80D3D8ECE}"/>
              </a:ext>
            </a:extLst>
          </p:cNvPr>
          <p:cNvSpPr>
            <a:spLocks noGrp="1"/>
          </p:cNvSpPr>
          <p:nvPr>
            <p:ph type="title"/>
          </p:nvPr>
        </p:nvSpPr>
        <p:spPr>
          <a:xfrm>
            <a:off x="473203" y="640080"/>
            <a:ext cx="3852991" cy="1481328"/>
          </a:xfrm>
        </p:spPr>
        <p:txBody>
          <a:bodyPr anchor="b">
            <a:noAutofit/>
          </a:bodyPr>
          <a:lstStyle/>
          <a:p>
            <a:r>
              <a:rPr lang="en-US" sz="2400" dirty="0">
                <a:latin typeface="Rubik" pitchFamily="2" charset="-79"/>
                <a:cs typeface="Rubik" pitchFamily="2" charset="-79"/>
              </a:rPr>
              <a:t>Four areas allowing the creation of functionalities and content: </a:t>
            </a:r>
            <a:r>
              <a:rPr lang="en-US" sz="4000" dirty="0">
                <a:latin typeface="Rubik" pitchFamily="2" charset="-79"/>
                <a:cs typeface="Rubik" pitchFamily="2" charset="-79"/>
              </a:rPr>
              <a:t>Processes</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B92F58-E711-488E-B1E5-4325B6E8DF88}"/>
              </a:ext>
            </a:extLst>
          </p:cNvPr>
          <p:cNvSpPr>
            <a:spLocks noGrp="1"/>
          </p:cNvSpPr>
          <p:nvPr>
            <p:ph idx="1"/>
          </p:nvPr>
        </p:nvSpPr>
        <p:spPr>
          <a:xfrm>
            <a:off x="385339" y="2658643"/>
            <a:ext cx="4284984" cy="3547872"/>
          </a:xfrm>
        </p:spPr>
        <p:txBody>
          <a:bodyPr anchor="t">
            <a:noAutofit/>
          </a:bodyPr>
          <a:lstStyle/>
          <a:p>
            <a:pPr marL="0" indent="0">
              <a:buNone/>
            </a:pPr>
            <a:r>
              <a:rPr lang="en-US" sz="2400" dirty="0">
                <a:latin typeface="Rubik" pitchFamily="2" charset="-79"/>
                <a:cs typeface="Rubik" pitchFamily="2" charset="-79"/>
              </a:rPr>
              <a:t>A </a:t>
            </a:r>
            <a:r>
              <a:rPr lang="en-US" sz="2400" b="1" dirty="0">
                <a:latin typeface="Rubik" pitchFamily="2" charset="-79"/>
                <a:cs typeface="Rubik" pitchFamily="2" charset="-79"/>
              </a:rPr>
              <a:t>participatory process </a:t>
            </a:r>
            <a:r>
              <a:rPr lang="en-US" sz="2400" dirty="0">
                <a:latin typeface="Rubik" pitchFamily="2" charset="-79"/>
                <a:cs typeface="Rubik" pitchFamily="2" charset="-79"/>
              </a:rPr>
              <a:t>is a sequence of participatory activities (e.g. first filling out a survey, then making proposals, discussing them in face-to-face or virtual meetings, and finally prioritizing them) with the aim of defining and making a </a:t>
            </a:r>
            <a:r>
              <a:rPr lang="en-US" sz="2400" b="1" dirty="0">
                <a:latin typeface="Rubik" pitchFamily="2" charset="-79"/>
                <a:cs typeface="Rubik" pitchFamily="2" charset="-79"/>
              </a:rPr>
              <a:t>decision</a:t>
            </a:r>
            <a:r>
              <a:rPr lang="en-US" sz="2400" dirty="0">
                <a:latin typeface="Rubik" pitchFamily="2" charset="-79"/>
                <a:cs typeface="Rubik" pitchFamily="2" charset="-79"/>
              </a:rPr>
              <a:t> on a specific topic.</a:t>
            </a:r>
          </a:p>
        </p:txBody>
      </p:sp>
      <p:pic>
        <p:nvPicPr>
          <p:cNvPr id="10" name="Picture 9" descr="A group of people standing in front of a red sign&#10;&#10;Description automatically generated with low confidence">
            <a:extLst>
              <a:ext uri="{FF2B5EF4-FFF2-40B4-BE49-F238E27FC236}">
                <a16:creationId xmlns:a16="http://schemas.microsoft.com/office/drawing/2014/main" id="{58494F68-7F0C-6632-8010-512925851612}"/>
              </a:ext>
            </a:extLst>
          </p:cNvPr>
          <p:cNvPicPr>
            <a:picLocks noChangeAspect="1"/>
          </p:cNvPicPr>
          <p:nvPr/>
        </p:nvPicPr>
        <p:blipFill>
          <a:blip r:embed="rId3"/>
          <a:stretch>
            <a:fillRect/>
          </a:stretch>
        </p:blipFill>
        <p:spPr>
          <a:xfrm>
            <a:off x="4296697" y="420664"/>
            <a:ext cx="4837471" cy="3401487"/>
          </a:xfrm>
          <a:prstGeom prst="rect">
            <a:avLst/>
          </a:prstGeom>
        </p:spPr>
      </p:pic>
    </p:spTree>
    <p:extLst>
      <p:ext uri="{BB962C8B-B14F-4D97-AF65-F5344CB8AC3E}">
        <p14:creationId xmlns:p14="http://schemas.microsoft.com/office/powerpoint/2010/main" val="1890857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8.png">
            <a:extLst>
              <a:ext uri="{FF2B5EF4-FFF2-40B4-BE49-F238E27FC236}">
                <a16:creationId xmlns:a16="http://schemas.microsoft.com/office/drawing/2014/main" id="{36F35016-6F80-CDA0-7439-B90B8352F8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9397" y="5948547"/>
            <a:ext cx="767655" cy="767655"/>
          </a:xfrm>
          <a:prstGeom prst="rect">
            <a:avLst/>
          </a:prstGeom>
        </p:spPr>
      </p:pic>
      <p:pic>
        <p:nvPicPr>
          <p:cNvPr id="5" name="Picture 4" descr="Icon&#10;&#10;Description automatically generated">
            <a:extLst>
              <a:ext uri="{FF2B5EF4-FFF2-40B4-BE49-F238E27FC236}">
                <a16:creationId xmlns:a16="http://schemas.microsoft.com/office/drawing/2014/main" id="{6BCBE6A0-F919-CCEA-EF34-A55E09C78BCB}"/>
              </a:ext>
            </a:extLst>
          </p:cNvPr>
          <p:cNvPicPr>
            <a:picLocks noChangeAspect="1"/>
          </p:cNvPicPr>
          <p:nvPr/>
        </p:nvPicPr>
        <p:blipFill>
          <a:blip r:embed="rId3"/>
          <a:stretch>
            <a:fillRect/>
          </a:stretch>
        </p:blipFill>
        <p:spPr>
          <a:xfrm>
            <a:off x="8183697" y="6016040"/>
            <a:ext cx="763658" cy="632671"/>
          </a:xfrm>
          <a:prstGeom prst="rect">
            <a:avLst/>
          </a:prstGeom>
        </p:spPr>
      </p:pic>
      <p:pic>
        <p:nvPicPr>
          <p:cNvPr id="7" name="Picture 6">
            <a:extLst>
              <a:ext uri="{FF2B5EF4-FFF2-40B4-BE49-F238E27FC236}">
                <a16:creationId xmlns:a16="http://schemas.microsoft.com/office/drawing/2014/main" id="{3D12EFF6-8EAE-4E5A-B8D3-ECAC4A289491}"/>
              </a:ext>
            </a:extLst>
          </p:cNvPr>
          <p:cNvPicPr>
            <a:picLocks noChangeAspect="1"/>
          </p:cNvPicPr>
          <p:nvPr/>
        </p:nvPicPr>
        <p:blipFill>
          <a:blip r:embed="rId4"/>
          <a:stretch>
            <a:fillRect/>
          </a:stretch>
        </p:blipFill>
        <p:spPr>
          <a:xfrm>
            <a:off x="0" y="634553"/>
            <a:ext cx="9144000" cy="5116945"/>
          </a:xfrm>
          <a:prstGeom prst="rect">
            <a:avLst/>
          </a:prstGeom>
        </p:spPr>
      </p:pic>
    </p:spTree>
    <p:extLst>
      <p:ext uri="{BB962C8B-B14F-4D97-AF65-F5344CB8AC3E}">
        <p14:creationId xmlns:p14="http://schemas.microsoft.com/office/powerpoint/2010/main" val="2547237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C0D9B-B0FC-45C8-A3FF-D5C80D3D8ECE}"/>
              </a:ext>
            </a:extLst>
          </p:cNvPr>
          <p:cNvSpPr>
            <a:spLocks noGrp="1"/>
          </p:cNvSpPr>
          <p:nvPr>
            <p:ph type="title"/>
          </p:nvPr>
        </p:nvSpPr>
        <p:spPr>
          <a:xfrm>
            <a:off x="473202" y="640080"/>
            <a:ext cx="4000475" cy="1481328"/>
          </a:xfrm>
        </p:spPr>
        <p:txBody>
          <a:bodyPr anchor="b">
            <a:noAutofit/>
          </a:bodyPr>
          <a:lstStyle/>
          <a:p>
            <a:r>
              <a:rPr lang="en-US" sz="2400" dirty="0">
                <a:latin typeface="Rubik" pitchFamily="2" charset="-79"/>
                <a:cs typeface="Rubik" pitchFamily="2" charset="-79"/>
              </a:rPr>
              <a:t>Four areas allowing the creation of functionalities and content: </a:t>
            </a:r>
            <a:r>
              <a:rPr lang="en-US" sz="4000" dirty="0">
                <a:latin typeface="Rubik" pitchFamily="2" charset="-79"/>
                <a:cs typeface="Rubik" pitchFamily="2" charset="-79"/>
              </a:rPr>
              <a:t>Assemblies</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B92F58-E711-488E-B1E5-4325B6E8DF88}"/>
              </a:ext>
            </a:extLst>
          </p:cNvPr>
          <p:cNvSpPr>
            <a:spLocks noGrp="1"/>
          </p:cNvSpPr>
          <p:nvPr>
            <p:ph idx="1"/>
          </p:nvPr>
        </p:nvSpPr>
        <p:spPr>
          <a:xfrm>
            <a:off x="473201" y="2850642"/>
            <a:ext cx="8238179" cy="3547872"/>
          </a:xfrm>
        </p:spPr>
        <p:txBody>
          <a:bodyPr anchor="t">
            <a:noAutofit/>
          </a:bodyPr>
          <a:lstStyle/>
          <a:p>
            <a:pPr marL="0" indent="0">
              <a:buNone/>
            </a:pPr>
            <a:r>
              <a:rPr lang="en-US" sz="2400" dirty="0">
                <a:latin typeface="Rubik" pitchFamily="2" charset="-79"/>
                <a:cs typeface="Rubik" pitchFamily="2" charset="-79"/>
              </a:rPr>
              <a:t>The </a:t>
            </a:r>
            <a:r>
              <a:rPr lang="en-US" sz="2400" b="1" dirty="0">
                <a:latin typeface="Rubik" pitchFamily="2" charset="-79"/>
                <a:cs typeface="Rubik" pitchFamily="2" charset="-79"/>
              </a:rPr>
              <a:t>Assemblies</a:t>
            </a:r>
            <a:r>
              <a:rPr lang="en-US" sz="2400" dirty="0">
                <a:latin typeface="Rubik" pitchFamily="2" charset="-79"/>
                <a:cs typeface="Rubik" pitchFamily="2" charset="-79"/>
              </a:rPr>
              <a:t> are better </a:t>
            </a:r>
          </a:p>
          <a:p>
            <a:pPr marL="0" indent="0">
              <a:buNone/>
            </a:pPr>
            <a:r>
              <a:rPr lang="en-US" sz="2400" dirty="0">
                <a:latin typeface="Rubik" pitchFamily="2" charset="-79"/>
                <a:cs typeface="Rubik" pitchFamily="2" charset="-79"/>
              </a:rPr>
              <a:t>suited to a </a:t>
            </a:r>
            <a:r>
              <a:rPr lang="en-US" sz="2400" b="1" dirty="0">
                <a:latin typeface="Rubik" pitchFamily="2" charset="-79"/>
                <a:cs typeface="Rubik" pitchFamily="2" charset="-79"/>
              </a:rPr>
              <a:t>participatory </a:t>
            </a:r>
          </a:p>
          <a:p>
            <a:pPr marL="0" indent="0">
              <a:buNone/>
            </a:pPr>
            <a:r>
              <a:rPr lang="en-US" sz="2400" b="1" dirty="0">
                <a:latin typeface="Rubik" pitchFamily="2" charset="-79"/>
                <a:cs typeface="Rubik" pitchFamily="2" charset="-79"/>
              </a:rPr>
              <a:t>governance</a:t>
            </a:r>
            <a:r>
              <a:rPr lang="en-US" sz="2400" dirty="0">
                <a:latin typeface="Rubik" pitchFamily="2" charset="-79"/>
                <a:cs typeface="Rubik" pitchFamily="2" charset="-79"/>
              </a:rPr>
              <a:t> over a long period of time. </a:t>
            </a:r>
          </a:p>
          <a:p>
            <a:pPr marL="0" indent="0">
              <a:buNone/>
            </a:pPr>
            <a:r>
              <a:rPr lang="en-US" sz="2400" dirty="0">
                <a:latin typeface="Rubik" pitchFamily="2" charset="-79"/>
                <a:cs typeface="Rubik" pitchFamily="2" charset="-79"/>
              </a:rPr>
              <a:t>An </a:t>
            </a:r>
            <a:r>
              <a:rPr lang="en-US" sz="2400" b="1" dirty="0">
                <a:latin typeface="Rubik" pitchFamily="2" charset="-79"/>
                <a:cs typeface="Rubik" pitchFamily="2" charset="-79"/>
              </a:rPr>
              <a:t>assembly</a:t>
            </a:r>
            <a:r>
              <a:rPr lang="en-US" sz="2400" dirty="0">
                <a:latin typeface="Rubik" pitchFamily="2" charset="-79"/>
                <a:cs typeface="Rubik" pitchFamily="2" charset="-79"/>
              </a:rPr>
              <a:t> is a group of members of an organization who meet periodically to make decisions about a specific area or scope of the organization.</a:t>
            </a:r>
          </a:p>
          <a:p>
            <a:pPr marL="0" indent="0">
              <a:buNone/>
            </a:pPr>
            <a:r>
              <a:rPr lang="en-US" sz="2400" dirty="0">
                <a:latin typeface="Rubik" pitchFamily="2" charset="-79"/>
                <a:cs typeface="Rubik" pitchFamily="2" charset="-79"/>
              </a:rPr>
              <a:t>Assemblies hold </a:t>
            </a:r>
            <a:r>
              <a:rPr lang="en-US" sz="2400" b="1" dirty="0">
                <a:latin typeface="Rubik" pitchFamily="2" charset="-79"/>
                <a:cs typeface="Rubik" pitchFamily="2" charset="-79"/>
              </a:rPr>
              <a:t>meetings</a:t>
            </a:r>
            <a:r>
              <a:rPr lang="en-US" sz="2400" dirty="0">
                <a:latin typeface="Rubik" pitchFamily="2" charset="-79"/>
                <a:cs typeface="Rubik" pitchFamily="2" charset="-79"/>
              </a:rPr>
              <a:t>, some are private and some are open. If they are open, it is possible to participate in them.</a:t>
            </a:r>
          </a:p>
        </p:txBody>
      </p:sp>
      <p:pic>
        <p:nvPicPr>
          <p:cNvPr id="5" name="Picture 4" descr="A picture containing text&#10;&#10;Description automatically generated">
            <a:extLst>
              <a:ext uri="{FF2B5EF4-FFF2-40B4-BE49-F238E27FC236}">
                <a16:creationId xmlns:a16="http://schemas.microsoft.com/office/drawing/2014/main" id="{B3B059B3-3C80-6DB7-C42E-6B47815BC711}"/>
              </a:ext>
            </a:extLst>
          </p:cNvPr>
          <p:cNvPicPr>
            <a:picLocks noChangeAspect="1"/>
          </p:cNvPicPr>
          <p:nvPr/>
        </p:nvPicPr>
        <p:blipFill>
          <a:blip r:embed="rId3"/>
          <a:stretch>
            <a:fillRect/>
          </a:stretch>
        </p:blipFill>
        <p:spPr>
          <a:xfrm>
            <a:off x="4388108" y="140208"/>
            <a:ext cx="4674314" cy="3529584"/>
          </a:xfrm>
          <a:prstGeom prst="rect">
            <a:avLst/>
          </a:prstGeom>
        </p:spPr>
      </p:pic>
    </p:spTree>
    <p:extLst>
      <p:ext uri="{BB962C8B-B14F-4D97-AF65-F5344CB8AC3E}">
        <p14:creationId xmlns:p14="http://schemas.microsoft.com/office/powerpoint/2010/main" val="53240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8.png">
            <a:extLst>
              <a:ext uri="{FF2B5EF4-FFF2-40B4-BE49-F238E27FC236}">
                <a16:creationId xmlns:a16="http://schemas.microsoft.com/office/drawing/2014/main" id="{36F35016-6F80-CDA0-7439-B90B8352F8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9397" y="5948547"/>
            <a:ext cx="767655" cy="767655"/>
          </a:xfrm>
          <a:prstGeom prst="rect">
            <a:avLst/>
          </a:prstGeom>
        </p:spPr>
      </p:pic>
      <p:pic>
        <p:nvPicPr>
          <p:cNvPr id="5" name="Picture 4" descr="Icon&#10;&#10;Description automatically generated">
            <a:extLst>
              <a:ext uri="{FF2B5EF4-FFF2-40B4-BE49-F238E27FC236}">
                <a16:creationId xmlns:a16="http://schemas.microsoft.com/office/drawing/2014/main" id="{6BCBE6A0-F919-CCEA-EF34-A55E09C78BCB}"/>
              </a:ext>
            </a:extLst>
          </p:cNvPr>
          <p:cNvPicPr>
            <a:picLocks noChangeAspect="1"/>
          </p:cNvPicPr>
          <p:nvPr/>
        </p:nvPicPr>
        <p:blipFill>
          <a:blip r:embed="rId3"/>
          <a:stretch>
            <a:fillRect/>
          </a:stretch>
        </p:blipFill>
        <p:spPr>
          <a:xfrm>
            <a:off x="8183697" y="6016040"/>
            <a:ext cx="763658" cy="632671"/>
          </a:xfrm>
          <a:prstGeom prst="rect">
            <a:avLst/>
          </a:prstGeom>
        </p:spPr>
      </p:pic>
      <p:pic>
        <p:nvPicPr>
          <p:cNvPr id="6" name="Picture 5">
            <a:extLst>
              <a:ext uri="{FF2B5EF4-FFF2-40B4-BE49-F238E27FC236}">
                <a16:creationId xmlns:a16="http://schemas.microsoft.com/office/drawing/2014/main" id="{2142B895-24C9-E801-97F2-D38F57DC84EE}"/>
              </a:ext>
            </a:extLst>
          </p:cNvPr>
          <p:cNvPicPr>
            <a:picLocks noChangeAspect="1"/>
          </p:cNvPicPr>
          <p:nvPr/>
        </p:nvPicPr>
        <p:blipFill>
          <a:blip r:embed="rId4"/>
          <a:stretch>
            <a:fillRect/>
          </a:stretch>
        </p:blipFill>
        <p:spPr>
          <a:xfrm>
            <a:off x="0" y="850782"/>
            <a:ext cx="9144000" cy="5097765"/>
          </a:xfrm>
          <a:prstGeom prst="rect">
            <a:avLst/>
          </a:prstGeom>
        </p:spPr>
      </p:pic>
    </p:spTree>
    <p:extLst>
      <p:ext uri="{BB962C8B-B14F-4D97-AF65-F5344CB8AC3E}">
        <p14:creationId xmlns:p14="http://schemas.microsoft.com/office/powerpoint/2010/main" val="251908728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1639</Words>
  <Application>Microsoft Office PowerPoint</Application>
  <PresentationFormat>On-screen Show (4:3)</PresentationFormat>
  <Paragraphs>96</Paragraphs>
  <Slides>25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Noto Sans</vt:lpstr>
      <vt:lpstr>Rubik</vt:lpstr>
      <vt:lpstr>Tema di Office</vt:lpstr>
      <vt:lpstr>Introduction to Decidim</vt:lpstr>
      <vt:lpstr>Decidim, a digital platform for citizen participation</vt:lpstr>
      <vt:lpstr>PowerPoint Presentation</vt:lpstr>
      <vt:lpstr>PowerPoint Presentation</vt:lpstr>
      <vt:lpstr>Free and open source software</vt:lpstr>
      <vt:lpstr>Four areas allowing the creation of functionalities and content: Processes</vt:lpstr>
      <vt:lpstr>PowerPoint Presentation</vt:lpstr>
      <vt:lpstr>Four areas allowing the creation of functionalities and content: Assemblies</vt:lpstr>
      <vt:lpstr>PowerPoint Presentation</vt:lpstr>
      <vt:lpstr>Four areas allowing the creation of functionalities and content: Initiatives</vt:lpstr>
      <vt:lpstr>PowerPoint Presentation</vt:lpstr>
      <vt:lpstr>Four areas allowing the creation of functionalities and content:  Votings</vt:lpstr>
      <vt:lpstr>Numerous participation modules: Proposal</vt:lpstr>
      <vt:lpstr>PowerPoint Presentation</vt:lpstr>
      <vt:lpstr>Numerous participation modules: Meetings</vt:lpstr>
      <vt:lpstr>PowerPoint Presentation</vt:lpstr>
      <vt:lpstr>Numerous participation modules: Survey</vt:lpstr>
      <vt:lpstr>PowerPoint Presentation</vt:lpstr>
      <vt:lpstr>Numerous participation modules: News, Debates  &amp; Budgets</vt:lpstr>
      <vt:lpstr>PowerPoint Presentation</vt:lpstr>
      <vt:lpstr>PowerPoint Presentation</vt:lpstr>
      <vt:lpstr>Numerous participation modules: Page, Random selection  &amp; Follow-up</vt:lpstr>
      <vt:lpstr>Advantages of the Decidim platform </vt:lpstr>
      <vt:lpstr>PowerPoint Presentation</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Grafica1</dc:creator>
  <cp:lastModifiedBy>Federico De Lellis</cp:lastModifiedBy>
  <cp:revision>19</cp:revision>
  <dcterms:created xsi:type="dcterms:W3CDTF">2021-07-23T14:00:00Z</dcterms:created>
  <dcterms:modified xsi:type="dcterms:W3CDTF">2022-12-06T10:06:30Z</dcterms:modified>
</cp:coreProperties>
</file>